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51206400" cy="32918400"/>
  <p:notesSz cx="10134600" cy="15621000"/>
  <p:defaultTextStyle>
    <a:defPPr>
      <a:defRPr lang="en-US"/>
    </a:defPPr>
    <a:lvl1pPr algn="l" rtl="0" fontAlgn="base">
      <a:spcBef>
        <a:spcPct val="0"/>
      </a:spcBef>
      <a:spcAft>
        <a:spcPct val="0"/>
      </a:spcAft>
      <a:defRPr sz="128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128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128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128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12800" kern="1200">
        <a:solidFill>
          <a:schemeClr val="tx1"/>
        </a:solidFill>
        <a:latin typeface="Arial" pitchFamily="34" charset="0"/>
        <a:ea typeface="+mn-ea"/>
        <a:cs typeface="Arial" pitchFamily="34" charset="0"/>
      </a:defRPr>
    </a:lvl5pPr>
    <a:lvl6pPr marL="2286000" algn="l" defTabSz="914400" rtl="0" eaLnBrk="1" latinLnBrk="0" hangingPunct="1">
      <a:defRPr sz="12800" kern="1200">
        <a:solidFill>
          <a:schemeClr val="tx1"/>
        </a:solidFill>
        <a:latin typeface="Arial" pitchFamily="34" charset="0"/>
        <a:ea typeface="+mn-ea"/>
        <a:cs typeface="Arial" pitchFamily="34" charset="0"/>
      </a:defRPr>
    </a:lvl6pPr>
    <a:lvl7pPr marL="2743200" algn="l" defTabSz="914400" rtl="0" eaLnBrk="1" latinLnBrk="0" hangingPunct="1">
      <a:defRPr sz="12800" kern="1200">
        <a:solidFill>
          <a:schemeClr val="tx1"/>
        </a:solidFill>
        <a:latin typeface="Arial" pitchFamily="34" charset="0"/>
        <a:ea typeface="+mn-ea"/>
        <a:cs typeface="Arial" pitchFamily="34" charset="0"/>
      </a:defRPr>
    </a:lvl7pPr>
    <a:lvl8pPr marL="3200400" algn="l" defTabSz="914400" rtl="0" eaLnBrk="1" latinLnBrk="0" hangingPunct="1">
      <a:defRPr sz="12800" kern="1200">
        <a:solidFill>
          <a:schemeClr val="tx1"/>
        </a:solidFill>
        <a:latin typeface="Arial" pitchFamily="34" charset="0"/>
        <a:ea typeface="+mn-ea"/>
        <a:cs typeface="Arial" pitchFamily="34" charset="0"/>
      </a:defRPr>
    </a:lvl8pPr>
    <a:lvl9pPr marL="3657600" algn="l" defTabSz="914400" rtl="0" eaLnBrk="1" latinLnBrk="0" hangingPunct="1">
      <a:defRPr sz="128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FFFF99"/>
    <a:srgbClr val="FFFFCC"/>
    <a:srgbClr val="CCFFFF"/>
    <a:srgbClr val="99FFCC"/>
    <a:srgbClr val="66FFCC"/>
    <a:srgbClr val="99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9984" autoAdjust="0"/>
    <p:restoredTop sz="99023" autoAdjust="0"/>
  </p:normalViewPr>
  <p:slideViewPr>
    <p:cSldViewPr snapToGrid="0">
      <p:cViewPr varScale="1">
        <p:scale>
          <a:sx n="20" d="100"/>
          <a:sy n="20" d="100"/>
        </p:scale>
        <p:origin x="-240" y="-294"/>
      </p:cViewPr>
      <p:guideLst>
        <p:guide orient="horz" pos="667"/>
        <p:guide orient="horz" pos="2514"/>
        <p:guide orient="horz" pos="20074"/>
        <p:guide orient="horz" pos="4659"/>
        <p:guide orient="horz" pos="4254"/>
        <p:guide pos="3700"/>
        <p:guide pos="31655"/>
        <p:guide pos="603"/>
        <p:guide pos="28556"/>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6" d="100"/>
          <a:sy n="96" d="100"/>
        </p:scale>
        <p:origin x="-2988" y="-90"/>
      </p:cViewPr>
      <p:guideLst>
        <p:guide orient="horz" pos="4920"/>
        <p:guide pos="319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391025"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t" anchorCtr="0" compatLnSpc="1">
            <a:prstTxWarp prst="textNoShape">
              <a:avLst/>
            </a:prstTxWarp>
          </a:bodyPr>
          <a:lstStyle>
            <a:lvl1pPr defTabSz="1471613">
              <a:defRPr sz="1900">
                <a:latin typeface="Arial" pitchFamily="34" charset="0"/>
                <a:cs typeface="Arial" pitchFamily="34" charset="0"/>
              </a:defRPr>
            </a:lvl1pPr>
          </a:lstStyle>
          <a:p>
            <a:pPr>
              <a:defRPr/>
            </a:pPr>
            <a:endParaRPr lang="en-US"/>
          </a:p>
        </p:txBody>
      </p:sp>
      <p:sp>
        <p:nvSpPr>
          <p:cNvPr id="15363" name="Rectangle 3"/>
          <p:cNvSpPr>
            <a:spLocks noGrp="1" noChangeArrowheads="1"/>
          </p:cNvSpPr>
          <p:nvPr>
            <p:ph type="dt" sz="quarter" idx="1"/>
          </p:nvPr>
        </p:nvSpPr>
        <p:spPr bwMode="auto">
          <a:xfrm>
            <a:off x="5741988" y="0"/>
            <a:ext cx="4391025"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t" anchorCtr="0" compatLnSpc="1">
            <a:prstTxWarp prst="textNoShape">
              <a:avLst/>
            </a:prstTxWarp>
          </a:bodyPr>
          <a:lstStyle>
            <a:lvl1pPr algn="r" defTabSz="1471613">
              <a:defRPr sz="1900">
                <a:latin typeface="Arial" pitchFamily="34" charset="0"/>
                <a:cs typeface="Arial" pitchFamily="34" charset="0"/>
              </a:defRPr>
            </a:lvl1pPr>
          </a:lstStyle>
          <a:p>
            <a:pPr>
              <a:defRPr/>
            </a:pPr>
            <a:endParaRPr lang="en-US"/>
          </a:p>
        </p:txBody>
      </p:sp>
      <p:sp>
        <p:nvSpPr>
          <p:cNvPr id="15364" name="Rectangle 4"/>
          <p:cNvSpPr>
            <a:spLocks noGrp="1" noChangeArrowheads="1"/>
          </p:cNvSpPr>
          <p:nvPr>
            <p:ph type="ftr" sz="quarter" idx="2"/>
          </p:nvPr>
        </p:nvSpPr>
        <p:spPr bwMode="auto">
          <a:xfrm>
            <a:off x="0" y="14838363"/>
            <a:ext cx="4391025"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b" anchorCtr="0" compatLnSpc="1">
            <a:prstTxWarp prst="textNoShape">
              <a:avLst/>
            </a:prstTxWarp>
          </a:bodyPr>
          <a:lstStyle>
            <a:lvl1pPr defTabSz="1471613">
              <a:defRPr sz="1900">
                <a:latin typeface="Arial" pitchFamily="34" charset="0"/>
                <a:cs typeface="Arial" pitchFamily="34" charset="0"/>
              </a:defRPr>
            </a:lvl1pPr>
          </a:lstStyle>
          <a:p>
            <a:pPr>
              <a:defRPr/>
            </a:pPr>
            <a:endParaRPr lang="en-US"/>
          </a:p>
        </p:txBody>
      </p:sp>
      <p:sp>
        <p:nvSpPr>
          <p:cNvPr id="15365" name="Rectangle 5"/>
          <p:cNvSpPr>
            <a:spLocks noGrp="1" noChangeArrowheads="1"/>
          </p:cNvSpPr>
          <p:nvPr>
            <p:ph type="sldNum" sz="quarter" idx="3"/>
          </p:nvPr>
        </p:nvSpPr>
        <p:spPr bwMode="auto">
          <a:xfrm>
            <a:off x="5741988" y="14838363"/>
            <a:ext cx="4391025"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b" anchorCtr="0" compatLnSpc="1">
            <a:prstTxWarp prst="textNoShape">
              <a:avLst/>
            </a:prstTxWarp>
          </a:bodyPr>
          <a:lstStyle>
            <a:lvl1pPr algn="r" defTabSz="1471613">
              <a:defRPr sz="1900">
                <a:latin typeface="Arial" pitchFamily="34" charset="0"/>
                <a:cs typeface="Arial" pitchFamily="34" charset="0"/>
              </a:defRPr>
            </a:lvl1pPr>
          </a:lstStyle>
          <a:p>
            <a:pPr>
              <a:defRPr/>
            </a:pPr>
            <a:fld id="{56A52EC9-23F9-4935-8BC8-56813B99D60D}" type="slidenum">
              <a:rPr lang="en-US"/>
              <a:pPr>
                <a:defRPr/>
              </a:pPr>
              <a:t>‹#›</a:t>
            </a:fld>
            <a:endParaRPr lang="en-US"/>
          </a:p>
        </p:txBody>
      </p:sp>
    </p:spTree>
    <p:extLst>
      <p:ext uri="{BB962C8B-B14F-4D97-AF65-F5344CB8AC3E}">
        <p14:creationId xmlns:p14="http://schemas.microsoft.com/office/powerpoint/2010/main" val="1085350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43910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28675" name="Rectangle 3"/>
          <p:cNvSpPr>
            <a:spLocks noGrp="1" noChangeArrowheads="1"/>
          </p:cNvSpPr>
          <p:nvPr>
            <p:ph type="dt" idx="1"/>
          </p:nvPr>
        </p:nvSpPr>
        <p:spPr bwMode="auto">
          <a:xfrm>
            <a:off x="5740400" y="0"/>
            <a:ext cx="43926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cs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511175" y="1171575"/>
            <a:ext cx="9112250" cy="58578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1012825" y="7419975"/>
            <a:ext cx="8108950" cy="702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14836775"/>
            <a:ext cx="43910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28679" name="Rectangle 7"/>
          <p:cNvSpPr>
            <a:spLocks noGrp="1" noChangeArrowheads="1"/>
          </p:cNvSpPr>
          <p:nvPr>
            <p:ph type="sldNum" sz="quarter" idx="5"/>
          </p:nvPr>
        </p:nvSpPr>
        <p:spPr bwMode="auto">
          <a:xfrm>
            <a:off x="5740400" y="14836775"/>
            <a:ext cx="43926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cs typeface="Arial" pitchFamily="34" charset="0"/>
              </a:defRPr>
            </a:lvl1pPr>
          </a:lstStyle>
          <a:p>
            <a:pPr>
              <a:defRPr/>
            </a:pPr>
            <a:fld id="{E14B5032-CA97-4638-ADDF-4D45F8C2D8D1}" type="slidenum">
              <a:rPr lang="en-US"/>
              <a:pPr>
                <a:defRPr/>
              </a:pPr>
              <a:t>‹#›</a:t>
            </a:fld>
            <a:endParaRPr lang="en-US"/>
          </a:p>
        </p:txBody>
      </p:sp>
    </p:spTree>
    <p:extLst>
      <p:ext uri="{BB962C8B-B14F-4D97-AF65-F5344CB8AC3E}">
        <p14:creationId xmlns:p14="http://schemas.microsoft.com/office/powerpoint/2010/main" val="8971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12800">
                <a:solidFill>
                  <a:schemeClr val="tx1"/>
                </a:solidFill>
                <a:latin typeface="Arial" pitchFamily="34" charset="0"/>
                <a:cs typeface="Arial" pitchFamily="34" charset="0"/>
              </a:defRPr>
            </a:lvl1pPr>
            <a:lvl2pPr marL="742950" indent="-285750" eaLnBrk="0" hangingPunct="0">
              <a:defRPr sz="12800">
                <a:solidFill>
                  <a:schemeClr val="tx1"/>
                </a:solidFill>
                <a:latin typeface="Arial" pitchFamily="34" charset="0"/>
                <a:cs typeface="Arial" pitchFamily="34" charset="0"/>
              </a:defRPr>
            </a:lvl2pPr>
            <a:lvl3pPr marL="1143000" indent="-228600" eaLnBrk="0" hangingPunct="0">
              <a:defRPr sz="12800">
                <a:solidFill>
                  <a:schemeClr val="tx1"/>
                </a:solidFill>
                <a:latin typeface="Arial" pitchFamily="34" charset="0"/>
                <a:cs typeface="Arial" pitchFamily="34" charset="0"/>
              </a:defRPr>
            </a:lvl3pPr>
            <a:lvl4pPr marL="1600200" indent="-228600" eaLnBrk="0" hangingPunct="0">
              <a:defRPr sz="12800">
                <a:solidFill>
                  <a:schemeClr val="tx1"/>
                </a:solidFill>
                <a:latin typeface="Arial" pitchFamily="34" charset="0"/>
                <a:cs typeface="Arial" pitchFamily="34" charset="0"/>
              </a:defRPr>
            </a:lvl4pPr>
            <a:lvl5pPr marL="2057400" indent="-228600" eaLnBrk="0" hangingPunct="0">
              <a:defRPr sz="128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fld id="{B6D17510-96F4-4932-A893-2F7B0EABDDB5}" type="slidenum">
              <a:rPr lang="en-US" sz="1200" smtClean="0"/>
              <a:pPr eaLnBrk="1" hangingPunct="1"/>
              <a:t>1</a:t>
            </a:fld>
            <a:endParaRPr lang="en-US" sz="120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r>
              <a:rPr lang="en-US" smtClean="0"/>
              <a:t>PPT Scientific Poster_3x5 Blue Template.ppt</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0226675"/>
            <a:ext cx="43526075"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18653125"/>
            <a:ext cx="35845750" cy="84137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99952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7680325"/>
            <a:ext cx="46085125" cy="217249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056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5275" y="0"/>
            <a:ext cx="11520488" cy="294052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638" y="0"/>
            <a:ext cx="34412237" cy="294052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79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2560638" y="7680325"/>
            <a:ext cx="46085125" cy="217249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5346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1153438"/>
            <a:ext cx="43526075" cy="653732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3952538"/>
            <a:ext cx="43526075" cy="72009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22908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638" y="7680325"/>
            <a:ext cx="22966362"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79400" y="7680325"/>
            <a:ext cx="22966363" cy="2172493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48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7625"/>
            <a:ext cx="46085125"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7369175"/>
            <a:ext cx="22625050"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0439400"/>
            <a:ext cx="22625050"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7369175"/>
            <a:ext cx="22632988" cy="30702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0439400"/>
            <a:ext cx="22632988" cy="18965863"/>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7959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14041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6132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311275"/>
            <a:ext cx="1684655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311275"/>
            <a:ext cx="28625800" cy="280939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6888163"/>
            <a:ext cx="16846550" cy="225171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05475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3042563"/>
            <a:ext cx="30724475"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2941638"/>
            <a:ext cx="30724475" cy="1975008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0036175" y="25763538"/>
            <a:ext cx="30724475" cy="386238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19563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876925" y="0"/>
            <a:ext cx="39450963" cy="3990975"/>
          </a:xfrm>
          <a:prstGeom prst="rect">
            <a:avLst/>
          </a:prstGeom>
          <a:gradFill rotWithShape="1">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1534" tIns="743824" rIns="761534" bIns="0" numCol="1" anchor="t" anchorCtr="0" compatLnSpc="1">
            <a:prstTxWarp prst="textNoShape">
              <a:avLst/>
            </a:prstTxWarp>
          </a:bodyPr>
          <a:lstStyle/>
          <a:p>
            <a:pPr lvl="0"/>
            <a:r>
              <a:rPr lang="en-US" smtClean="0"/>
              <a:t>Click to edit Master title style</a:t>
            </a:r>
          </a:p>
        </p:txBody>
      </p:sp>
      <p:grpSp>
        <p:nvGrpSpPr>
          <p:cNvPr id="1027" name="Group 7"/>
          <p:cNvGrpSpPr>
            <a:grpSpLocks noChangeAspect="1"/>
          </p:cNvGrpSpPr>
          <p:nvPr/>
        </p:nvGrpSpPr>
        <p:grpSpPr bwMode="auto">
          <a:xfrm>
            <a:off x="957263" y="1058863"/>
            <a:ext cx="3922712" cy="4708525"/>
            <a:chOff x="-34637" y="-7721"/>
            <a:chExt cx="23407" cy="25522"/>
          </a:xfrm>
        </p:grpSpPr>
        <p:sp>
          <p:nvSpPr>
            <p:cNvPr id="1028" name="Freeform 8"/>
            <p:cNvSpPr>
              <a:spLocks noChangeAspect="1" noEditPoints="1"/>
            </p:cNvSpPr>
            <p:nvPr/>
          </p:nvSpPr>
          <p:spPr bwMode="auto">
            <a:xfrm>
              <a:off x="-31140" y="4721"/>
              <a:ext cx="16398" cy="13080"/>
            </a:xfrm>
            <a:custGeom>
              <a:avLst/>
              <a:gdLst>
                <a:gd name="T0" fmla="*/ 2246982 w 6942"/>
                <a:gd name="T1" fmla="*/ 0 h 5537"/>
                <a:gd name="T2" fmla="*/ 1645431 w 6942"/>
                <a:gd name="T3" fmla="*/ 0 h 5537"/>
                <a:gd name="T4" fmla="*/ 1645431 w 6942"/>
                <a:gd name="T5" fmla="*/ 677753 h 5537"/>
                <a:gd name="T6" fmla="*/ 1942157 w 6942"/>
                <a:gd name="T7" fmla="*/ 1356382 h 5537"/>
                <a:gd name="T8" fmla="*/ 1942157 w 6942"/>
                <a:gd name="T9" fmla="*/ 1261491 h 5537"/>
                <a:gd name="T10" fmla="*/ 1783664 w 6942"/>
                <a:gd name="T11" fmla="*/ 761515 h 5537"/>
                <a:gd name="T12" fmla="*/ 1783664 w 6942"/>
                <a:gd name="T13" fmla="*/ 583738 h 5537"/>
                <a:gd name="T14" fmla="*/ 2011429 w 6942"/>
                <a:gd name="T15" fmla="*/ 583738 h 5537"/>
                <a:gd name="T16" fmla="*/ 2011429 w 6942"/>
                <a:gd name="T17" fmla="*/ 1357932 h 5537"/>
                <a:gd name="T18" fmla="*/ 1428459 w 6942"/>
                <a:gd name="T19" fmla="*/ 2225084 h 5537"/>
                <a:gd name="T20" fmla="*/ 846176 w 6942"/>
                <a:gd name="T21" fmla="*/ 1400661 h 5537"/>
                <a:gd name="T22" fmla="*/ 1203144 w 6942"/>
                <a:gd name="T23" fmla="*/ 678254 h 5537"/>
                <a:gd name="T24" fmla="*/ 1203144 w 6942"/>
                <a:gd name="T25" fmla="*/ 583738 h 5537"/>
                <a:gd name="T26" fmla="*/ 1428459 w 6942"/>
                <a:gd name="T27" fmla="*/ 583738 h 5537"/>
                <a:gd name="T28" fmla="*/ 1572455 w 6942"/>
                <a:gd name="T29" fmla="*/ 583738 h 5537"/>
                <a:gd name="T30" fmla="*/ 1572455 w 6942"/>
                <a:gd name="T31" fmla="*/ 444200 h 5537"/>
                <a:gd name="T32" fmla="*/ 1428459 w 6942"/>
                <a:gd name="T33" fmla="*/ 444200 h 5537"/>
                <a:gd name="T34" fmla="*/ 1203144 w 6942"/>
                <a:gd name="T35" fmla="*/ 444200 h 5537"/>
                <a:gd name="T36" fmla="*/ 1203144 w 6942"/>
                <a:gd name="T37" fmla="*/ 444200 h 5537"/>
                <a:gd name="T38" fmla="*/ 1065258 w 6942"/>
                <a:gd name="T39" fmla="*/ 444200 h 5537"/>
                <a:gd name="T40" fmla="*/ 1065258 w 6942"/>
                <a:gd name="T41" fmla="*/ 444200 h 5537"/>
                <a:gd name="T42" fmla="*/ 706666 w 6942"/>
                <a:gd name="T43" fmla="*/ 444200 h 5537"/>
                <a:gd name="T44" fmla="*/ 706666 w 6942"/>
                <a:gd name="T45" fmla="*/ 1257787 h 5537"/>
                <a:gd name="T46" fmla="*/ 709087 w 6942"/>
                <a:gd name="T47" fmla="*/ 1341209 h 5537"/>
                <a:gd name="T48" fmla="*/ 709087 w 6942"/>
                <a:gd name="T49" fmla="*/ 1341209 h 5537"/>
                <a:gd name="T50" fmla="*/ 845267 w 6942"/>
                <a:gd name="T51" fmla="*/ 1228601 h 5537"/>
                <a:gd name="T52" fmla="*/ 845267 w 6942"/>
                <a:gd name="T53" fmla="*/ 1228601 h 5537"/>
                <a:gd name="T54" fmla="*/ 845267 w 6942"/>
                <a:gd name="T55" fmla="*/ 583738 h 5537"/>
                <a:gd name="T56" fmla="*/ 1065258 w 6942"/>
                <a:gd name="T57" fmla="*/ 583738 h 5537"/>
                <a:gd name="T58" fmla="*/ 1065258 w 6942"/>
                <a:gd name="T59" fmla="*/ 583738 h 5537"/>
                <a:gd name="T60" fmla="*/ 1065258 w 6942"/>
                <a:gd name="T61" fmla="*/ 761515 h 5537"/>
                <a:gd name="T62" fmla="*/ 601555 w 6942"/>
                <a:gd name="T63" fmla="*/ 1475775 h 5537"/>
                <a:gd name="T64" fmla="*/ 138261 w 6942"/>
                <a:gd name="T65" fmla="*/ 761515 h 5537"/>
                <a:gd name="T66" fmla="*/ 138261 w 6942"/>
                <a:gd name="T67" fmla="*/ 138669 h 5537"/>
                <a:gd name="T68" fmla="*/ 601555 w 6942"/>
                <a:gd name="T69" fmla="*/ 138669 h 5537"/>
                <a:gd name="T70" fmla="*/ 1065258 w 6942"/>
                <a:gd name="T71" fmla="*/ 138669 h 5537"/>
                <a:gd name="T72" fmla="*/ 1065258 w 6942"/>
                <a:gd name="T73" fmla="*/ 376929 h 5537"/>
                <a:gd name="T74" fmla="*/ 1203144 w 6942"/>
                <a:gd name="T75" fmla="*/ 376929 h 5537"/>
                <a:gd name="T76" fmla="*/ 1203144 w 6942"/>
                <a:gd name="T77" fmla="*/ 0 h 5537"/>
                <a:gd name="T78" fmla="*/ 601555 w 6942"/>
                <a:gd name="T79" fmla="*/ 0 h 5537"/>
                <a:gd name="T80" fmla="*/ 0 w 6942"/>
                <a:gd name="T81" fmla="*/ 0 h 5537"/>
                <a:gd name="T82" fmla="*/ 0 w 6942"/>
                <a:gd name="T83" fmla="*/ 678254 h 5537"/>
                <a:gd name="T84" fmla="*/ 601555 w 6942"/>
                <a:gd name="T85" fmla="*/ 1524263 h 5537"/>
                <a:gd name="T86" fmla="*/ 722691 w 6942"/>
                <a:gd name="T87" fmla="*/ 1471728 h 5537"/>
                <a:gd name="T88" fmla="*/ 1428459 w 6942"/>
                <a:gd name="T89" fmla="*/ 2273043 h 5537"/>
                <a:gd name="T90" fmla="*/ 2133724 w 6942"/>
                <a:gd name="T91" fmla="*/ 1475775 h 5537"/>
                <a:gd name="T92" fmla="*/ 2246982 w 6942"/>
                <a:gd name="T93" fmla="*/ 1524263 h 5537"/>
                <a:gd name="T94" fmla="*/ 2848537 w 6942"/>
                <a:gd name="T95" fmla="*/ 677753 h 5537"/>
                <a:gd name="T96" fmla="*/ 2848537 w 6942"/>
                <a:gd name="T97" fmla="*/ 0 h 5537"/>
                <a:gd name="T98" fmla="*/ 2246982 w 6942"/>
                <a:gd name="T99" fmla="*/ 0 h 5537"/>
                <a:gd name="T100" fmla="*/ 2710276 w 6942"/>
                <a:gd name="T101" fmla="*/ 761515 h 5537"/>
                <a:gd name="T102" fmla="*/ 2246982 w 6942"/>
                <a:gd name="T103" fmla="*/ 1475775 h 5537"/>
                <a:gd name="T104" fmla="*/ 2141224 w 6942"/>
                <a:gd name="T105" fmla="*/ 1422056 h 5537"/>
                <a:gd name="T106" fmla="*/ 2150280 w 6942"/>
                <a:gd name="T107" fmla="*/ 1257787 h 5537"/>
                <a:gd name="T108" fmla="*/ 2150280 w 6942"/>
                <a:gd name="T109" fmla="*/ 444200 h 5537"/>
                <a:gd name="T110" fmla="*/ 1783664 w 6942"/>
                <a:gd name="T111" fmla="*/ 444200 h 5537"/>
                <a:gd name="T112" fmla="*/ 1783664 w 6942"/>
                <a:gd name="T113" fmla="*/ 138669 h 5537"/>
                <a:gd name="T114" fmla="*/ 2246982 w 6942"/>
                <a:gd name="T115" fmla="*/ 138669 h 5537"/>
                <a:gd name="T116" fmla="*/ 2710276 w 6942"/>
                <a:gd name="T117" fmla="*/ 138669 h 5537"/>
                <a:gd name="T118" fmla="*/ 2710276 w 6942"/>
                <a:gd name="T119" fmla="*/ 761515 h 553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6942" h="5537">
                  <a:moveTo>
                    <a:pt x="5476" y="0"/>
                  </a:moveTo>
                  <a:cubicBezTo>
                    <a:pt x="4010" y="0"/>
                    <a:pt x="4010" y="0"/>
                    <a:pt x="4010" y="0"/>
                  </a:cubicBezTo>
                  <a:cubicBezTo>
                    <a:pt x="4010" y="1651"/>
                    <a:pt x="4010" y="1651"/>
                    <a:pt x="4010" y="1651"/>
                  </a:cubicBezTo>
                  <a:cubicBezTo>
                    <a:pt x="4010" y="2409"/>
                    <a:pt x="4273" y="2937"/>
                    <a:pt x="4733" y="3304"/>
                  </a:cubicBezTo>
                  <a:cubicBezTo>
                    <a:pt x="4733" y="3073"/>
                    <a:pt x="4733" y="3073"/>
                    <a:pt x="4733" y="3073"/>
                  </a:cubicBezTo>
                  <a:cubicBezTo>
                    <a:pt x="4396" y="2684"/>
                    <a:pt x="4347" y="2238"/>
                    <a:pt x="4347" y="1855"/>
                  </a:cubicBezTo>
                  <a:cubicBezTo>
                    <a:pt x="4347" y="1422"/>
                    <a:pt x="4347" y="1422"/>
                    <a:pt x="4347" y="1422"/>
                  </a:cubicBezTo>
                  <a:cubicBezTo>
                    <a:pt x="4902" y="1422"/>
                    <a:pt x="4902" y="1422"/>
                    <a:pt x="4902" y="1422"/>
                  </a:cubicBezTo>
                  <a:cubicBezTo>
                    <a:pt x="4902" y="3308"/>
                    <a:pt x="4902" y="3308"/>
                    <a:pt x="4902" y="3308"/>
                  </a:cubicBezTo>
                  <a:cubicBezTo>
                    <a:pt x="4902" y="3996"/>
                    <a:pt x="4709" y="4871"/>
                    <a:pt x="3481" y="5420"/>
                  </a:cubicBezTo>
                  <a:cubicBezTo>
                    <a:pt x="2315" y="4898"/>
                    <a:pt x="2082" y="4082"/>
                    <a:pt x="2062" y="3412"/>
                  </a:cubicBezTo>
                  <a:cubicBezTo>
                    <a:pt x="2612" y="3042"/>
                    <a:pt x="2932" y="2487"/>
                    <a:pt x="2932" y="1652"/>
                  </a:cubicBezTo>
                  <a:cubicBezTo>
                    <a:pt x="2932" y="1422"/>
                    <a:pt x="2932" y="1422"/>
                    <a:pt x="2932" y="1422"/>
                  </a:cubicBezTo>
                  <a:cubicBezTo>
                    <a:pt x="3481" y="1422"/>
                    <a:pt x="3481" y="1422"/>
                    <a:pt x="3481" y="1422"/>
                  </a:cubicBezTo>
                  <a:cubicBezTo>
                    <a:pt x="3832" y="1422"/>
                    <a:pt x="3832" y="1422"/>
                    <a:pt x="3832" y="1422"/>
                  </a:cubicBezTo>
                  <a:cubicBezTo>
                    <a:pt x="3832" y="1082"/>
                    <a:pt x="3832" y="1082"/>
                    <a:pt x="3832" y="1082"/>
                  </a:cubicBezTo>
                  <a:cubicBezTo>
                    <a:pt x="3481" y="1082"/>
                    <a:pt x="3481" y="1082"/>
                    <a:pt x="3481" y="1082"/>
                  </a:cubicBezTo>
                  <a:cubicBezTo>
                    <a:pt x="2932" y="1082"/>
                    <a:pt x="2932" y="1082"/>
                    <a:pt x="2932" y="1082"/>
                  </a:cubicBezTo>
                  <a:cubicBezTo>
                    <a:pt x="2932" y="1082"/>
                    <a:pt x="2932" y="1082"/>
                    <a:pt x="2932" y="1082"/>
                  </a:cubicBezTo>
                  <a:cubicBezTo>
                    <a:pt x="2596" y="1082"/>
                    <a:pt x="2596" y="1082"/>
                    <a:pt x="2596" y="1082"/>
                  </a:cubicBezTo>
                  <a:cubicBezTo>
                    <a:pt x="2596" y="1082"/>
                    <a:pt x="2596" y="1082"/>
                    <a:pt x="2596" y="1082"/>
                  </a:cubicBezTo>
                  <a:cubicBezTo>
                    <a:pt x="1722" y="1082"/>
                    <a:pt x="1722" y="1082"/>
                    <a:pt x="1722" y="1082"/>
                  </a:cubicBezTo>
                  <a:cubicBezTo>
                    <a:pt x="1722" y="3064"/>
                    <a:pt x="1722" y="3064"/>
                    <a:pt x="1722" y="3064"/>
                  </a:cubicBezTo>
                  <a:cubicBezTo>
                    <a:pt x="1722" y="3133"/>
                    <a:pt x="1724" y="3201"/>
                    <a:pt x="1728" y="3267"/>
                  </a:cubicBezTo>
                  <a:cubicBezTo>
                    <a:pt x="1728" y="3267"/>
                    <a:pt x="1728" y="3267"/>
                    <a:pt x="1728" y="3267"/>
                  </a:cubicBezTo>
                  <a:cubicBezTo>
                    <a:pt x="1860" y="3180"/>
                    <a:pt x="1969" y="3089"/>
                    <a:pt x="2060" y="2993"/>
                  </a:cubicBezTo>
                  <a:cubicBezTo>
                    <a:pt x="2060" y="2993"/>
                    <a:pt x="2060" y="2993"/>
                    <a:pt x="2060" y="2993"/>
                  </a:cubicBezTo>
                  <a:cubicBezTo>
                    <a:pt x="2060" y="1422"/>
                    <a:pt x="2060" y="1422"/>
                    <a:pt x="2060" y="1422"/>
                  </a:cubicBezTo>
                  <a:cubicBezTo>
                    <a:pt x="2596" y="1422"/>
                    <a:pt x="2596" y="1422"/>
                    <a:pt x="2596" y="1422"/>
                  </a:cubicBezTo>
                  <a:cubicBezTo>
                    <a:pt x="2596" y="1422"/>
                    <a:pt x="2596" y="1422"/>
                    <a:pt x="2596" y="1422"/>
                  </a:cubicBezTo>
                  <a:cubicBezTo>
                    <a:pt x="2596" y="1855"/>
                    <a:pt x="2596" y="1855"/>
                    <a:pt x="2596" y="1855"/>
                  </a:cubicBezTo>
                  <a:cubicBezTo>
                    <a:pt x="2596" y="2428"/>
                    <a:pt x="2490" y="3138"/>
                    <a:pt x="1466" y="3595"/>
                  </a:cubicBezTo>
                  <a:cubicBezTo>
                    <a:pt x="443" y="3138"/>
                    <a:pt x="337" y="2428"/>
                    <a:pt x="337" y="1855"/>
                  </a:cubicBezTo>
                  <a:cubicBezTo>
                    <a:pt x="337" y="338"/>
                    <a:pt x="337" y="338"/>
                    <a:pt x="337" y="338"/>
                  </a:cubicBezTo>
                  <a:cubicBezTo>
                    <a:pt x="1466" y="338"/>
                    <a:pt x="1466" y="338"/>
                    <a:pt x="1466" y="338"/>
                  </a:cubicBezTo>
                  <a:cubicBezTo>
                    <a:pt x="2596" y="338"/>
                    <a:pt x="2596" y="338"/>
                    <a:pt x="2596" y="338"/>
                  </a:cubicBezTo>
                  <a:cubicBezTo>
                    <a:pt x="2596" y="918"/>
                    <a:pt x="2596" y="918"/>
                    <a:pt x="2596" y="918"/>
                  </a:cubicBezTo>
                  <a:cubicBezTo>
                    <a:pt x="2932" y="918"/>
                    <a:pt x="2932" y="918"/>
                    <a:pt x="2932" y="918"/>
                  </a:cubicBezTo>
                  <a:cubicBezTo>
                    <a:pt x="2932" y="0"/>
                    <a:pt x="2932" y="0"/>
                    <a:pt x="2932" y="0"/>
                  </a:cubicBezTo>
                  <a:cubicBezTo>
                    <a:pt x="1466" y="0"/>
                    <a:pt x="1466" y="0"/>
                    <a:pt x="1466" y="0"/>
                  </a:cubicBezTo>
                  <a:cubicBezTo>
                    <a:pt x="0" y="0"/>
                    <a:pt x="0" y="0"/>
                    <a:pt x="0" y="0"/>
                  </a:cubicBezTo>
                  <a:cubicBezTo>
                    <a:pt x="0" y="1652"/>
                    <a:pt x="0" y="1652"/>
                    <a:pt x="0" y="1652"/>
                  </a:cubicBezTo>
                  <a:cubicBezTo>
                    <a:pt x="0" y="2753"/>
                    <a:pt x="558" y="3369"/>
                    <a:pt x="1466" y="3713"/>
                  </a:cubicBezTo>
                  <a:cubicBezTo>
                    <a:pt x="1569" y="3674"/>
                    <a:pt x="1667" y="3631"/>
                    <a:pt x="1761" y="3585"/>
                  </a:cubicBezTo>
                  <a:cubicBezTo>
                    <a:pt x="1918" y="4587"/>
                    <a:pt x="2544" y="5183"/>
                    <a:pt x="3481" y="5537"/>
                  </a:cubicBezTo>
                  <a:cubicBezTo>
                    <a:pt x="4416" y="5184"/>
                    <a:pt x="5041" y="4590"/>
                    <a:pt x="5200" y="3595"/>
                  </a:cubicBezTo>
                  <a:cubicBezTo>
                    <a:pt x="5288" y="3637"/>
                    <a:pt x="5380" y="3676"/>
                    <a:pt x="5476" y="3713"/>
                  </a:cubicBezTo>
                  <a:cubicBezTo>
                    <a:pt x="6384" y="3369"/>
                    <a:pt x="6942" y="2753"/>
                    <a:pt x="6942" y="1651"/>
                  </a:cubicBezTo>
                  <a:cubicBezTo>
                    <a:pt x="6942" y="0"/>
                    <a:pt x="6942" y="0"/>
                    <a:pt x="6942" y="0"/>
                  </a:cubicBezTo>
                  <a:lnTo>
                    <a:pt x="5476" y="0"/>
                  </a:lnTo>
                  <a:close/>
                  <a:moveTo>
                    <a:pt x="6605" y="1855"/>
                  </a:moveTo>
                  <a:cubicBezTo>
                    <a:pt x="6605" y="2428"/>
                    <a:pt x="6499" y="3138"/>
                    <a:pt x="5476" y="3595"/>
                  </a:cubicBezTo>
                  <a:cubicBezTo>
                    <a:pt x="5382" y="3553"/>
                    <a:pt x="5297" y="3510"/>
                    <a:pt x="5218" y="3464"/>
                  </a:cubicBezTo>
                  <a:cubicBezTo>
                    <a:pt x="5233" y="3337"/>
                    <a:pt x="5240" y="3204"/>
                    <a:pt x="5240" y="3064"/>
                  </a:cubicBezTo>
                  <a:cubicBezTo>
                    <a:pt x="5240" y="1082"/>
                    <a:pt x="5240" y="1082"/>
                    <a:pt x="5240" y="1082"/>
                  </a:cubicBezTo>
                  <a:cubicBezTo>
                    <a:pt x="4347" y="1082"/>
                    <a:pt x="4347" y="1082"/>
                    <a:pt x="4347" y="1082"/>
                  </a:cubicBezTo>
                  <a:cubicBezTo>
                    <a:pt x="4347" y="338"/>
                    <a:pt x="4347" y="338"/>
                    <a:pt x="4347" y="338"/>
                  </a:cubicBezTo>
                  <a:cubicBezTo>
                    <a:pt x="5476" y="338"/>
                    <a:pt x="5476" y="338"/>
                    <a:pt x="5476" y="338"/>
                  </a:cubicBezTo>
                  <a:cubicBezTo>
                    <a:pt x="6605" y="338"/>
                    <a:pt x="6605" y="338"/>
                    <a:pt x="6605" y="338"/>
                  </a:cubicBezTo>
                  <a:lnTo>
                    <a:pt x="6605" y="18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9" name="Freeform 9"/>
            <p:cNvSpPr>
              <a:spLocks noChangeAspect="1"/>
            </p:cNvSpPr>
            <p:nvPr/>
          </p:nvSpPr>
          <p:spPr bwMode="auto">
            <a:xfrm>
              <a:off x="-29853" y="-1784"/>
              <a:ext cx="3501" cy="4386"/>
            </a:xfrm>
            <a:custGeom>
              <a:avLst/>
              <a:gdLst>
                <a:gd name="T0" fmla="*/ 50020 w 1482"/>
                <a:gd name="T1" fmla="*/ 761390 h 1857"/>
                <a:gd name="T2" fmla="*/ 50020 w 1482"/>
                <a:gd name="T3" fmla="*/ 734314 h 1857"/>
                <a:gd name="T4" fmla="*/ 93655 w 1482"/>
                <a:gd name="T5" fmla="*/ 709332 h 1857"/>
                <a:gd name="T6" fmla="*/ 101028 w 1482"/>
                <a:gd name="T7" fmla="*/ 696998 h 1857"/>
                <a:gd name="T8" fmla="*/ 107947 w 1482"/>
                <a:gd name="T9" fmla="*/ 632623 h 1857"/>
                <a:gd name="T10" fmla="*/ 110872 w 1482"/>
                <a:gd name="T11" fmla="*/ 545300 h 1857"/>
                <a:gd name="T12" fmla="*/ 110872 w 1482"/>
                <a:gd name="T13" fmla="*/ 256202 h 1857"/>
                <a:gd name="T14" fmla="*/ 107947 w 1482"/>
                <a:gd name="T15" fmla="*/ 114086 h 1857"/>
                <a:gd name="T16" fmla="*/ 99760 w 1482"/>
                <a:gd name="T17" fmla="*/ 53279 h 1857"/>
                <a:gd name="T18" fmla="*/ 79604 w 1482"/>
                <a:gd name="T19" fmla="*/ 39396 h 1857"/>
                <a:gd name="T20" fmla="*/ 0 w 1482"/>
                <a:gd name="T21" fmla="*/ 34046 h 1857"/>
                <a:gd name="T22" fmla="*/ 0 w 1482"/>
                <a:gd name="T23" fmla="*/ 0 h 1857"/>
                <a:gd name="T24" fmla="*/ 168776 w 1482"/>
                <a:gd name="T25" fmla="*/ 3292 h 1857"/>
                <a:gd name="T26" fmla="*/ 329696 w 1482"/>
                <a:gd name="T27" fmla="*/ 0 h 1857"/>
                <a:gd name="T28" fmla="*/ 329696 w 1482"/>
                <a:gd name="T29" fmla="*/ 34046 h 1857"/>
                <a:gd name="T30" fmla="*/ 248380 w 1482"/>
                <a:gd name="T31" fmla="*/ 39396 h 1857"/>
                <a:gd name="T32" fmla="*/ 228746 w 1482"/>
                <a:gd name="T33" fmla="*/ 52398 h 1857"/>
                <a:gd name="T34" fmla="*/ 220057 w 1482"/>
                <a:gd name="T35" fmla="*/ 104156 h 1857"/>
                <a:gd name="T36" fmla="*/ 217263 w 1482"/>
                <a:gd name="T37" fmla="*/ 256726 h 1857"/>
                <a:gd name="T38" fmla="*/ 217263 w 1482"/>
                <a:gd name="T39" fmla="*/ 617462 h 1857"/>
                <a:gd name="T40" fmla="*/ 220057 w 1482"/>
                <a:gd name="T41" fmla="*/ 709639 h 1857"/>
                <a:gd name="T42" fmla="*/ 309510 w 1482"/>
                <a:gd name="T43" fmla="*/ 712563 h 1857"/>
                <a:gd name="T44" fmla="*/ 535830 w 1482"/>
                <a:gd name="T45" fmla="*/ 693340 h 1857"/>
                <a:gd name="T46" fmla="*/ 548856 w 1482"/>
                <a:gd name="T47" fmla="*/ 656365 h 1857"/>
                <a:gd name="T48" fmla="*/ 571428 w 1482"/>
                <a:gd name="T49" fmla="*/ 567485 h 1857"/>
                <a:gd name="T50" fmla="*/ 608524 w 1482"/>
                <a:gd name="T51" fmla="*/ 567485 h 1857"/>
                <a:gd name="T52" fmla="*/ 584320 w 1482"/>
                <a:gd name="T53" fmla="*/ 754765 h 1857"/>
                <a:gd name="T54" fmla="*/ 547673 w 1482"/>
                <a:gd name="T55" fmla="*/ 760202 h 1857"/>
                <a:gd name="T56" fmla="*/ 458130 w 1482"/>
                <a:gd name="T57" fmla="*/ 761390 h 1857"/>
                <a:gd name="T58" fmla="*/ 159362 w 1482"/>
                <a:gd name="T59" fmla="*/ 758055 h 1857"/>
                <a:gd name="T60" fmla="*/ 50020 w 1482"/>
                <a:gd name="T61" fmla="*/ 761390 h 185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482" h="1857">
                  <a:moveTo>
                    <a:pt x="122" y="1857"/>
                  </a:moveTo>
                  <a:cubicBezTo>
                    <a:pt x="122" y="1791"/>
                    <a:pt x="122" y="1791"/>
                    <a:pt x="122" y="1791"/>
                  </a:cubicBezTo>
                  <a:cubicBezTo>
                    <a:pt x="177" y="1765"/>
                    <a:pt x="213" y="1745"/>
                    <a:pt x="228" y="1730"/>
                  </a:cubicBezTo>
                  <a:cubicBezTo>
                    <a:pt x="237" y="1723"/>
                    <a:pt x="243" y="1713"/>
                    <a:pt x="246" y="1700"/>
                  </a:cubicBezTo>
                  <a:cubicBezTo>
                    <a:pt x="255" y="1676"/>
                    <a:pt x="260" y="1624"/>
                    <a:pt x="263" y="1543"/>
                  </a:cubicBezTo>
                  <a:cubicBezTo>
                    <a:pt x="268" y="1424"/>
                    <a:pt x="270" y="1353"/>
                    <a:pt x="270" y="1330"/>
                  </a:cubicBezTo>
                  <a:cubicBezTo>
                    <a:pt x="270" y="625"/>
                    <a:pt x="270" y="625"/>
                    <a:pt x="270" y="625"/>
                  </a:cubicBezTo>
                  <a:cubicBezTo>
                    <a:pt x="270" y="507"/>
                    <a:pt x="268" y="391"/>
                    <a:pt x="263" y="278"/>
                  </a:cubicBezTo>
                  <a:cubicBezTo>
                    <a:pt x="260" y="195"/>
                    <a:pt x="253" y="146"/>
                    <a:pt x="243" y="130"/>
                  </a:cubicBezTo>
                  <a:cubicBezTo>
                    <a:pt x="233" y="115"/>
                    <a:pt x="217" y="104"/>
                    <a:pt x="194" y="96"/>
                  </a:cubicBezTo>
                  <a:cubicBezTo>
                    <a:pt x="171" y="89"/>
                    <a:pt x="106" y="84"/>
                    <a:pt x="0" y="83"/>
                  </a:cubicBezTo>
                  <a:cubicBezTo>
                    <a:pt x="0" y="0"/>
                    <a:pt x="0" y="0"/>
                    <a:pt x="0" y="0"/>
                  </a:cubicBezTo>
                  <a:cubicBezTo>
                    <a:pt x="222" y="5"/>
                    <a:pt x="358" y="8"/>
                    <a:pt x="411" y="8"/>
                  </a:cubicBezTo>
                  <a:cubicBezTo>
                    <a:pt x="469" y="8"/>
                    <a:pt x="600" y="5"/>
                    <a:pt x="803" y="0"/>
                  </a:cubicBezTo>
                  <a:cubicBezTo>
                    <a:pt x="803" y="83"/>
                    <a:pt x="803" y="83"/>
                    <a:pt x="803" y="83"/>
                  </a:cubicBezTo>
                  <a:cubicBezTo>
                    <a:pt x="694" y="84"/>
                    <a:pt x="629" y="89"/>
                    <a:pt x="605" y="96"/>
                  </a:cubicBezTo>
                  <a:cubicBezTo>
                    <a:pt x="582" y="104"/>
                    <a:pt x="566" y="114"/>
                    <a:pt x="557" y="128"/>
                  </a:cubicBezTo>
                  <a:cubicBezTo>
                    <a:pt x="546" y="145"/>
                    <a:pt x="539" y="187"/>
                    <a:pt x="536" y="254"/>
                  </a:cubicBezTo>
                  <a:cubicBezTo>
                    <a:pt x="535" y="272"/>
                    <a:pt x="533" y="395"/>
                    <a:pt x="529" y="626"/>
                  </a:cubicBezTo>
                  <a:cubicBezTo>
                    <a:pt x="529" y="1506"/>
                    <a:pt x="529" y="1506"/>
                    <a:pt x="529" y="1506"/>
                  </a:cubicBezTo>
                  <a:cubicBezTo>
                    <a:pt x="529" y="1598"/>
                    <a:pt x="531" y="1673"/>
                    <a:pt x="536" y="1731"/>
                  </a:cubicBezTo>
                  <a:cubicBezTo>
                    <a:pt x="640" y="1736"/>
                    <a:pt x="652" y="1738"/>
                    <a:pt x="754" y="1738"/>
                  </a:cubicBezTo>
                  <a:cubicBezTo>
                    <a:pt x="1011" y="1738"/>
                    <a:pt x="1203" y="1723"/>
                    <a:pt x="1305" y="1691"/>
                  </a:cubicBezTo>
                  <a:cubicBezTo>
                    <a:pt x="1318" y="1665"/>
                    <a:pt x="1328" y="1635"/>
                    <a:pt x="1337" y="1601"/>
                  </a:cubicBezTo>
                  <a:cubicBezTo>
                    <a:pt x="1392" y="1384"/>
                    <a:pt x="1392" y="1384"/>
                    <a:pt x="1392" y="1384"/>
                  </a:cubicBezTo>
                  <a:cubicBezTo>
                    <a:pt x="1482" y="1384"/>
                    <a:pt x="1482" y="1384"/>
                    <a:pt x="1482" y="1384"/>
                  </a:cubicBezTo>
                  <a:cubicBezTo>
                    <a:pt x="1462" y="1514"/>
                    <a:pt x="1442" y="1666"/>
                    <a:pt x="1423" y="1841"/>
                  </a:cubicBezTo>
                  <a:cubicBezTo>
                    <a:pt x="1386" y="1848"/>
                    <a:pt x="1356" y="1852"/>
                    <a:pt x="1334" y="1854"/>
                  </a:cubicBezTo>
                  <a:cubicBezTo>
                    <a:pt x="1287" y="1856"/>
                    <a:pt x="1214" y="1857"/>
                    <a:pt x="1116" y="1857"/>
                  </a:cubicBezTo>
                  <a:cubicBezTo>
                    <a:pt x="388" y="1849"/>
                    <a:pt x="388" y="1849"/>
                    <a:pt x="388" y="1849"/>
                  </a:cubicBezTo>
                  <a:cubicBezTo>
                    <a:pt x="301" y="1849"/>
                    <a:pt x="212" y="1851"/>
                    <a:pt x="122" y="18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0" name="Freeform 10"/>
            <p:cNvSpPr>
              <a:spLocks noChangeAspect="1" noEditPoints="1"/>
            </p:cNvSpPr>
            <p:nvPr/>
          </p:nvSpPr>
          <p:spPr bwMode="auto">
            <a:xfrm>
              <a:off x="-25944" y="-1784"/>
              <a:ext cx="1885" cy="4386"/>
            </a:xfrm>
            <a:custGeom>
              <a:avLst/>
              <a:gdLst>
                <a:gd name="T0" fmla="*/ 327506 w 798"/>
                <a:gd name="T1" fmla="*/ 727346 h 1857"/>
                <a:gd name="T2" fmla="*/ 327506 w 798"/>
                <a:gd name="T3" fmla="*/ 761390 h 1857"/>
                <a:gd name="T4" fmla="*/ 171422 w 798"/>
                <a:gd name="T5" fmla="*/ 758055 h 1857"/>
                <a:gd name="T6" fmla="*/ 0 w 798"/>
                <a:gd name="T7" fmla="*/ 761390 h 1857"/>
                <a:gd name="T8" fmla="*/ 0 w 798"/>
                <a:gd name="T9" fmla="*/ 727346 h 1857"/>
                <a:gd name="T10" fmla="*/ 79198 w 798"/>
                <a:gd name="T11" fmla="*/ 721309 h 1857"/>
                <a:gd name="T12" fmla="*/ 99355 w 798"/>
                <a:gd name="T13" fmla="*/ 708451 h 1857"/>
                <a:gd name="T14" fmla="*/ 107511 w 798"/>
                <a:gd name="T15" fmla="*/ 656856 h 1857"/>
                <a:gd name="T16" fmla="*/ 110830 w 798"/>
                <a:gd name="T17" fmla="*/ 504281 h 1857"/>
                <a:gd name="T18" fmla="*/ 110830 w 798"/>
                <a:gd name="T19" fmla="*/ 256202 h 1857"/>
                <a:gd name="T20" fmla="*/ 107511 w 798"/>
                <a:gd name="T21" fmla="*/ 113549 h 1857"/>
                <a:gd name="T22" fmla="*/ 99355 w 798"/>
                <a:gd name="T23" fmla="*/ 53279 h 1857"/>
                <a:gd name="T24" fmla="*/ 79198 w 798"/>
                <a:gd name="T25" fmla="*/ 39396 h 1857"/>
                <a:gd name="T26" fmla="*/ 0 w 798"/>
                <a:gd name="T27" fmla="*/ 34046 h 1857"/>
                <a:gd name="T28" fmla="*/ 0 w 798"/>
                <a:gd name="T29" fmla="*/ 0 h 1857"/>
                <a:gd name="T30" fmla="*/ 163856 w 798"/>
                <a:gd name="T31" fmla="*/ 3292 h 1857"/>
                <a:gd name="T32" fmla="*/ 327506 w 798"/>
                <a:gd name="T33" fmla="*/ 0 h 1857"/>
                <a:gd name="T34" fmla="*/ 327506 w 798"/>
                <a:gd name="T35" fmla="*/ 34046 h 1857"/>
                <a:gd name="T36" fmla="*/ 247920 w 798"/>
                <a:gd name="T37" fmla="*/ 39396 h 1857"/>
                <a:gd name="T38" fmla="*/ 228123 w 798"/>
                <a:gd name="T39" fmla="*/ 52398 h 1857"/>
                <a:gd name="T40" fmla="*/ 219900 w 798"/>
                <a:gd name="T41" fmla="*/ 104156 h 1857"/>
                <a:gd name="T42" fmla="*/ 216657 w 798"/>
                <a:gd name="T43" fmla="*/ 256202 h 1857"/>
                <a:gd name="T44" fmla="*/ 216657 w 798"/>
                <a:gd name="T45" fmla="*/ 504281 h 1857"/>
                <a:gd name="T46" fmla="*/ 218343 w 798"/>
                <a:gd name="T47" fmla="*/ 646660 h 1857"/>
                <a:gd name="T48" fmla="*/ 226505 w 798"/>
                <a:gd name="T49" fmla="*/ 707214 h 1857"/>
                <a:gd name="T50" fmla="*/ 247011 w 798"/>
                <a:gd name="T51" fmla="*/ 721309 h 1857"/>
                <a:gd name="T52" fmla="*/ 327506 w 798"/>
                <a:gd name="T53" fmla="*/ 727346 h 1857"/>
                <a:gd name="T54" fmla="*/ 219900 w 798"/>
                <a:gd name="T55" fmla="*/ 104156 h 1857"/>
                <a:gd name="T56" fmla="*/ 216657 w 798"/>
                <a:gd name="T57" fmla="*/ 256202 h 1857"/>
                <a:gd name="T58" fmla="*/ 216657 w 798"/>
                <a:gd name="T59" fmla="*/ 504281 h 185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798" h="1857">
                  <a:moveTo>
                    <a:pt x="798" y="1774"/>
                  </a:moveTo>
                  <a:cubicBezTo>
                    <a:pt x="798" y="1857"/>
                    <a:pt x="798" y="1857"/>
                    <a:pt x="798" y="1857"/>
                  </a:cubicBezTo>
                  <a:cubicBezTo>
                    <a:pt x="605" y="1851"/>
                    <a:pt x="479" y="1849"/>
                    <a:pt x="418" y="1849"/>
                  </a:cubicBezTo>
                  <a:cubicBezTo>
                    <a:pt x="0" y="1857"/>
                    <a:pt x="0" y="1857"/>
                    <a:pt x="0" y="1857"/>
                  </a:cubicBezTo>
                  <a:cubicBezTo>
                    <a:pt x="0" y="1774"/>
                    <a:pt x="0" y="1774"/>
                    <a:pt x="0" y="1774"/>
                  </a:cubicBezTo>
                  <a:cubicBezTo>
                    <a:pt x="105" y="1772"/>
                    <a:pt x="170" y="1767"/>
                    <a:pt x="193" y="1759"/>
                  </a:cubicBezTo>
                  <a:cubicBezTo>
                    <a:pt x="216" y="1752"/>
                    <a:pt x="232" y="1741"/>
                    <a:pt x="242" y="1728"/>
                  </a:cubicBezTo>
                  <a:cubicBezTo>
                    <a:pt x="252" y="1711"/>
                    <a:pt x="259" y="1669"/>
                    <a:pt x="262" y="1602"/>
                  </a:cubicBezTo>
                  <a:cubicBezTo>
                    <a:pt x="263" y="1584"/>
                    <a:pt x="266" y="1460"/>
                    <a:pt x="270" y="1230"/>
                  </a:cubicBezTo>
                  <a:cubicBezTo>
                    <a:pt x="270" y="625"/>
                    <a:pt x="270" y="625"/>
                    <a:pt x="270" y="625"/>
                  </a:cubicBezTo>
                  <a:cubicBezTo>
                    <a:pt x="270" y="507"/>
                    <a:pt x="267" y="391"/>
                    <a:pt x="262" y="277"/>
                  </a:cubicBezTo>
                  <a:cubicBezTo>
                    <a:pt x="259" y="195"/>
                    <a:pt x="252" y="146"/>
                    <a:pt x="242" y="130"/>
                  </a:cubicBezTo>
                  <a:cubicBezTo>
                    <a:pt x="232" y="115"/>
                    <a:pt x="215" y="103"/>
                    <a:pt x="193" y="96"/>
                  </a:cubicBezTo>
                  <a:cubicBezTo>
                    <a:pt x="170" y="89"/>
                    <a:pt x="105" y="84"/>
                    <a:pt x="0" y="83"/>
                  </a:cubicBezTo>
                  <a:cubicBezTo>
                    <a:pt x="0" y="0"/>
                    <a:pt x="0" y="0"/>
                    <a:pt x="0" y="0"/>
                  </a:cubicBezTo>
                  <a:cubicBezTo>
                    <a:pt x="172" y="5"/>
                    <a:pt x="305" y="8"/>
                    <a:pt x="399" y="8"/>
                  </a:cubicBezTo>
                  <a:cubicBezTo>
                    <a:pt x="490" y="8"/>
                    <a:pt x="622" y="5"/>
                    <a:pt x="798" y="0"/>
                  </a:cubicBezTo>
                  <a:cubicBezTo>
                    <a:pt x="798" y="83"/>
                    <a:pt x="798" y="83"/>
                    <a:pt x="798" y="83"/>
                  </a:cubicBezTo>
                  <a:cubicBezTo>
                    <a:pt x="691" y="84"/>
                    <a:pt x="626" y="89"/>
                    <a:pt x="604" y="96"/>
                  </a:cubicBezTo>
                  <a:cubicBezTo>
                    <a:pt x="581" y="103"/>
                    <a:pt x="565" y="114"/>
                    <a:pt x="556" y="128"/>
                  </a:cubicBezTo>
                  <a:cubicBezTo>
                    <a:pt x="545" y="145"/>
                    <a:pt x="538" y="187"/>
                    <a:pt x="536" y="254"/>
                  </a:cubicBezTo>
                  <a:cubicBezTo>
                    <a:pt x="534" y="271"/>
                    <a:pt x="532" y="395"/>
                    <a:pt x="528" y="625"/>
                  </a:cubicBezTo>
                  <a:cubicBezTo>
                    <a:pt x="528" y="1230"/>
                    <a:pt x="528" y="1230"/>
                    <a:pt x="528" y="1230"/>
                  </a:cubicBezTo>
                  <a:cubicBezTo>
                    <a:pt x="528" y="1349"/>
                    <a:pt x="529" y="1465"/>
                    <a:pt x="532" y="1577"/>
                  </a:cubicBezTo>
                  <a:cubicBezTo>
                    <a:pt x="535" y="1660"/>
                    <a:pt x="541" y="1709"/>
                    <a:pt x="552" y="1725"/>
                  </a:cubicBezTo>
                  <a:cubicBezTo>
                    <a:pt x="562" y="1740"/>
                    <a:pt x="579" y="1752"/>
                    <a:pt x="602" y="1759"/>
                  </a:cubicBezTo>
                  <a:cubicBezTo>
                    <a:pt x="625" y="1767"/>
                    <a:pt x="690" y="1772"/>
                    <a:pt x="798" y="1774"/>
                  </a:cubicBezTo>
                  <a:close/>
                  <a:moveTo>
                    <a:pt x="536" y="254"/>
                  </a:moveTo>
                  <a:cubicBezTo>
                    <a:pt x="534" y="271"/>
                    <a:pt x="532" y="395"/>
                    <a:pt x="528" y="625"/>
                  </a:cubicBezTo>
                  <a:cubicBezTo>
                    <a:pt x="528" y="1230"/>
                    <a:pt x="528" y="1230"/>
                    <a:pt x="528" y="123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1" name="Freeform 11"/>
            <p:cNvSpPr>
              <a:spLocks noChangeAspect="1"/>
            </p:cNvSpPr>
            <p:nvPr/>
          </p:nvSpPr>
          <p:spPr bwMode="auto">
            <a:xfrm>
              <a:off x="-23374" y="-1784"/>
              <a:ext cx="5103" cy="4497"/>
            </a:xfrm>
            <a:custGeom>
              <a:avLst/>
              <a:gdLst>
                <a:gd name="T0" fmla="*/ 4867 w 2160"/>
                <a:gd name="T1" fmla="*/ 761389 h 1904"/>
                <a:gd name="T2" fmla="*/ 4867 w 2160"/>
                <a:gd name="T3" fmla="*/ 727343 h 1904"/>
                <a:gd name="T4" fmla="*/ 82057 w 2160"/>
                <a:gd name="T5" fmla="*/ 718318 h 1904"/>
                <a:gd name="T6" fmla="*/ 93170 w 2160"/>
                <a:gd name="T7" fmla="*/ 708081 h 1904"/>
                <a:gd name="T8" fmla="*/ 101559 w 2160"/>
                <a:gd name="T9" fmla="*/ 651845 h 1904"/>
                <a:gd name="T10" fmla="*/ 104647 w 2160"/>
                <a:gd name="T11" fmla="*/ 530145 h 1904"/>
                <a:gd name="T12" fmla="*/ 104647 w 2160"/>
                <a:gd name="T13" fmla="*/ 93913 h 1904"/>
                <a:gd name="T14" fmla="*/ 102247 w 2160"/>
                <a:gd name="T15" fmla="*/ 71014 h 1904"/>
                <a:gd name="T16" fmla="*/ 82057 w 2160"/>
                <a:gd name="T17" fmla="*/ 47918 h 1904"/>
                <a:gd name="T18" fmla="*/ 58812 w 2160"/>
                <a:gd name="T19" fmla="*/ 36968 h 1904"/>
                <a:gd name="T20" fmla="*/ 0 w 2160"/>
                <a:gd name="T21" fmla="*/ 34044 h 1904"/>
                <a:gd name="T22" fmla="*/ 0 w 2160"/>
                <a:gd name="T23" fmla="*/ 0 h 1904"/>
                <a:gd name="T24" fmla="*/ 122025 w 2160"/>
                <a:gd name="T25" fmla="*/ 3292 h 1904"/>
                <a:gd name="T26" fmla="*/ 205847 w 2160"/>
                <a:gd name="T27" fmla="*/ 0 h 1904"/>
                <a:gd name="T28" fmla="*/ 274889 w 2160"/>
                <a:gd name="T29" fmla="*/ 87314 h 1904"/>
                <a:gd name="T30" fmla="*/ 388962 w 2160"/>
                <a:gd name="T31" fmla="*/ 223957 h 1904"/>
                <a:gd name="T32" fmla="*/ 555729 w 2160"/>
                <a:gd name="T33" fmla="*/ 418483 h 1904"/>
                <a:gd name="T34" fmla="*/ 684381 w 2160"/>
                <a:gd name="T35" fmla="*/ 565061 h 1904"/>
                <a:gd name="T36" fmla="*/ 736561 w 2160"/>
                <a:gd name="T37" fmla="*/ 620421 h 1904"/>
                <a:gd name="T38" fmla="*/ 736561 w 2160"/>
                <a:gd name="T39" fmla="*/ 229966 h 1904"/>
                <a:gd name="T40" fmla="*/ 733263 w 2160"/>
                <a:gd name="T41" fmla="*/ 107458 h 1904"/>
                <a:gd name="T42" fmla="*/ 725878 w 2160"/>
                <a:gd name="T43" fmla="*/ 52124 h 1904"/>
                <a:gd name="T44" fmla="*/ 713879 w 2160"/>
                <a:gd name="T45" fmla="*/ 41822 h 1904"/>
                <a:gd name="T46" fmla="*/ 636687 w 2160"/>
                <a:gd name="T47" fmla="*/ 34044 h 1904"/>
                <a:gd name="T48" fmla="*/ 636687 w 2160"/>
                <a:gd name="T49" fmla="*/ 0 h 1904"/>
                <a:gd name="T50" fmla="*/ 770926 w 2160"/>
                <a:gd name="T51" fmla="*/ 3292 h 1904"/>
                <a:gd name="T52" fmla="*/ 887277 w 2160"/>
                <a:gd name="T53" fmla="*/ 0 h 1904"/>
                <a:gd name="T54" fmla="*/ 887277 w 2160"/>
                <a:gd name="T55" fmla="*/ 34044 h 1904"/>
                <a:gd name="T56" fmla="*/ 810453 w 2160"/>
                <a:gd name="T57" fmla="*/ 41822 h 1904"/>
                <a:gd name="T58" fmla="*/ 798955 w 2160"/>
                <a:gd name="T59" fmla="*/ 52939 h 1904"/>
                <a:gd name="T60" fmla="*/ 791114 w 2160"/>
                <a:gd name="T61" fmla="*/ 109499 h 1904"/>
                <a:gd name="T62" fmla="*/ 787776 w 2160"/>
                <a:gd name="T63" fmla="*/ 230875 h 1904"/>
                <a:gd name="T64" fmla="*/ 787776 w 2160"/>
                <a:gd name="T65" fmla="*/ 488314 h 1904"/>
                <a:gd name="T66" fmla="*/ 791114 w 2160"/>
                <a:gd name="T67" fmla="*/ 780624 h 1904"/>
                <a:gd name="T68" fmla="*/ 735690 w 2160"/>
                <a:gd name="T69" fmla="*/ 780624 h 1904"/>
                <a:gd name="T70" fmla="*/ 721765 w 2160"/>
                <a:gd name="T71" fmla="*/ 765935 h 1904"/>
                <a:gd name="T72" fmla="*/ 712695 w 2160"/>
                <a:gd name="T73" fmla="*/ 758052 h 1904"/>
                <a:gd name="T74" fmla="*/ 691676 w 2160"/>
                <a:gd name="T75" fmla="*/ 736391 h 1904"/>
                <a:gd name="T76" fmla="*/ 623135 w 2160"/>
                <a:gd name="T77" fmla="*/ 659002 h 1904"/>
                <a:gd name="T78" fmla="*/ 551176 w 2160"/>
                <a:gd name="T79" fmla="*/ 570779 h 1904"/>
                <a:gd name="T80" fmla="*/ 154052 w 2160"/>
                <a:gd name="T81" fmla="*/ 111936 h 1904"/>
                <a:gd name="T82" fmla="*/ 154052 w 2160"/>
                <a:gd name="T83" fmla="*/ 527217 h 1904"/>
                <a:gd name="T84" fmla="*/ 157721 w 2160"/>
                <a:gd name="T85" fmla="*/ 652755 h 1904"/>
                <a:gd name="T86" fmla="*/ 164640 w 2160"/>
                <a:gd name="T87" fmla="*/ 708081 h 1904"/>
                <a:gd name="T88" fmla="*/ 176630 w 2160"/>
                <a:gd name="T89" fmla="*/ 718658 h 1904"/>
                <a:gd name="T90" fmla="*/ 254200 w 2160"/>
                <a:gd name="T91" fmla="*/ 727343 h 1904"/>
                <a:gd name="T92" fmla="*/ 254200 w 2160"/>
                <a:gd name="T93" fmla="*/ 761389 h 1904"/>
                <a:gd name="T94" fmla="*/ 145854 w 2160"/>
                <a:gd name="T95" fmla="*/ 758052 h 1904"/>
                <a:gd name="T96" fmla="*/ 4867 w 2160"/>
                <a:gd name="T97" fmla="*/ 761389 h 19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160" h="1904">
                  <a:moveTo>
                    <a:pt x="12" y="1857"/>
                  </a:moveTo>
                  <a:cubicBezTo>
                    <a:pt x="12" y="1774"/>
                    <a:pt x="12" y="1774"/>
                    <a:pt x="12" y="1774"/>
                  </a:cubicBezTo>
                  <a:cubicBezTo>
                    <a:pt x="107" y="1773"/>
                    <a:pt x="170" y="1766"/>
                    <a:pt x="200" y="1752"/>
                  </a:cubicBezTo>
                  <a:cubicBezTo>
                    <a:pt x="213" y="1747"/>
                    <a:pt x="222" y="1739"/>
                    <a:pt x="227" y="1727"/>
                  </a:cubicBezTo>
                  <a:cubicBezTo>
                    <a:pt x="237" y="1710"/>
                    <a:pt x="243" y="1664"/>
                    <a:pt x="247" y="1590"/>
                  </a:cubicBezTo>
                  <a:cubicBezTo>
                    <a:pt x="252" y="1475"/>
                    <a:pt x="255" y="1376"/>
                    <a:pt x="255" y="1293"/>
                  </a:cubicBezTo>
                  <a:cubicBezTo>
                    <a:pt x="255" y="229"/>
                    <a:pt x="255" y="229"/>
                    <a:pt x="255" y="229"/>
                  </a:cubicBezTo>
                  <a:cubicBezTo>
                    <a:pt x="255" y="200"/>
                    <a:pt x="253" y="181"/>
                    <a:pt x="249" y="173"/>
                  </a:cubicBezTo>
                  <a:cubicBezTo>
                    <a:pt x="242" y="157"/>
                    <a:pt x="225" y="139"/>
                    <a:pt x="200" y="117"/>
                  </a:cubicBezTo>
                  <a:cubicBezTo>
                    <a:pt x="183" y="103"/>
                    <a:pt x="164" y="94"/>
                    <a:pt x="143" y="90"/>
                  </a:cubicBezTo>
                  <a:cubicBezTo>
                    <a:pt x="121" y="86"/>
                    <a:pt x="74" y="83"/>
                    <a:pt x="0" y="83"/>
                  </a:cubicBezTo>
                  <a:cubicBezTo>
                    <a:pt x="0" y="0"/>
                    <a:pt x="0" y="0"/>
                    <a:pt x="0" y="0"/>
                  </a:cubicBezTo>
                  <a:cubicBezTo>
                    <a:pt x="157" y="5"/>
                    <a:pt x="256" y="8"/>
                    <a:pt x="297" y="8"/>
                  </a:cubicBezTo>
                  <a:cubicBezTo>
                    <a:pt x="366" y="8"/>
                    <a:pt x="433" y="5"/>
                    <a:pt x="501" y="0"/>
                  </a:cubicBezTo>
                  <a:cubicBezTo>
                    <a:pt x="578" y="96"/>
                    <a:pt x="633" y="168"/>
                    <a:pt x="669" y="213"/>
                  </a:cubicBezTo>
                  <a:cubicBezTo>
                    <a:pt x="947" y="546"/>
                    <a:pt x="947" y="546"/>
                    <a:pt x="947" y="546"/>
                  </a:cubicBezTo>
                  <a:cubicBezTo>
                    <a:pt x="1353" y="1021"/>
                    <a:pt x="1353" y="1021"/>
                    <a:pt x="1353" y="1021"/>
                  </a:cubicBezTo>
                  <a:cubicBezTo>
                    <a:pt x="1483" y="1172"/>
                    <a:pt x="1587" y="1291"/>
                    <a:pt x="1666" y="1378"/>
                  </a:cubicBezTo>
                  <a:cubicBezTo>
                    <a:pt x="1716" y="1435"/>
                    <a:pt x="1758" y="1480"/>
                    <a:pt x="1793" y="1513"/>
                  </a:cubicBezTo>
                  <a:cubicBezTo>
                    <a:pt x="1793" y="561"/>
                    <a:pt x="1793" y="561"/>
                    <a:pt x="1793" y="561"/>
                  </a:cubicBezTo>
                  <a:cubicBezTo>
                    <a:pt x="1793" y="476"/>
                    <a:pt x="1790" y="376"/>
                    <a:pt x="1785" y="262"/>
                  </a:cubicBezTo>
                  <a:cubicBezTo>
                    <a:pt x="1781" y="189"/>
                    <a:pt x="1775" y="145"/>
                    <a:pt x="1767" y="127"/>
                  </a:cubicBezTo>
                  <a:cubicBezTo>
                    <a:pt x="1760" y="116"/>
                    <a:pt x="1751" y="107"/>
                    <a:pt x="1738" y="102"/>
                  </a:cubicBezTo>
                  <a:cubicBezTo>
                    <a:pt x="1708" y="90"/>
                    <a:pt x="1645" y="83"/>
                    <a:pt x="1550" y="83"/>
                  </a:cubicBezTo>
                  <a:cubicBezTo>
                    <a:pt x="1550" y="0"/>
                    <a:pt x="1550" y="0"/>
                    <a:pt x="1550" y="0"/>
                  </a:cubicBezTo>
                  <a:cubicBezTo>
                    <a:pt x="1658" y="5"/>
                    <a:pt x="1766" y="8"/>
                    <a:pt x="1877" y="8"/>
                  </a:cubicBezTo>
                  <a:cubicBezTo>
                    <a:pt x="1981" y="8"/>
                    <a:pt x="2075" y="5"/>
                    <a:pt x="2160" y="0"/>
                  </a:cubicBezTo>
                  <a:cubicBezTo>
                    <a:pt x="2160" y="83"/>
                    <a:pt x="2160" y="83"/>
                    <a:pt x="2160" y="83"/>
                  </a:cubicBezTo>
                  <a:cubicBezTo>
                    <a:pt x="2065" y="83"/>
                    <a:pt x="2002" y="90"/>
                    <a:pt x="1973" y="102"/>
                  </a:cubicBezTo>
                  <a:cubicBezTo>
                    <a:pt x="1960" y="107"/>
                    <a:pt x="1950" y="116"/>
                    <a:pt x="1945" y="129"/>
                  </a:cubicBezTo>
                  <a:cubicBezTo>
                    <a:pt x="1936" y="145"/>
                    <a:pt x="1929" y="191"/>
                    <a:pt x="1926" y="267"/>
                  </a:cubicBezTo>
                  <a:cubicBezTo>
                    <a:pt x="1921" y="381"/>
                    <a:pt x="1918" y="480"/>
                    <a:pt x="1918" y="563"/>
                  </a:cubicBezTo>
                  <a:cubicBezTo>
                    <a:pt x="1918" y="1191"/>
                    <a:pt x="1918" y="1191"/>
                    <a:pt x="1918" y="1191"/>
                  </a:cubicBezTo>
                  <a:cubicBezTo>
                    <a:pt x="1918" y="1319"/>
                    <a:pt x="1921" y="1556"/>
                    <a:pt x="1926" y="1904"/>
                  </a:cubicBezTo>
                  <a:cubicBezTo>
                    <a:pt x="1791" y="1904"/>
                    <a:pt x="1791" y="1904"/>
                    <a:pt x="1791" y="1904"/>
                  </a:cubicBezTo>
                  <a:cubicBezTo>
                    <a:pt x="1757" y="1868"/>
                    <a:pt x="1757" y="1868"/>
                    <a:pt x="1757" y="1868"/>
                  </a:cubicBezTo>
                  <a:cubicBezTo>
                    <a:pt x="1752" y="1866"/>
                    <a:pt x="1740" y="1852"/>
                    <a:pt x="1735" y="1849"/>
                  </a:cubicBezTo>
                  <a:cubicBezTo>
                    <a:pt x="1729" y="1844"/>
                    <a:pt x="1712" y="1826"/>
                    <a:pt x="1684" y="1796"/>
                  </a:cubicBezTo>
                  <a:cubicBezTo>
                    <a:pt x="1608" y="1712"/>
                    <a:pt x="1553" y="1650"/>
                    <a:pt x="1517" y="1607"/>
                  </a:cubicBezTo>
                  <a:cubicBezTo>
                    <a:pt x="1342" y="1392"/>
                    <a:pt x="1342" y="1392"/>
                    <a:pt x="1342" y="1392"/>
                  </a:cubicBezTo>
                  <a:cubicBezTo>
                    <a:pt x="375" y="273"/>
                    <a:pt x="375" y="273"/>
                    <a:pt x="375" y="273"/>
                  </a:cubicBezTo>
                  <a:cubicBezTo>
                    <a:pt x="375" y="1286"/>
                    <a:pt x="375" y="1286"/>
                    <a:pt x="375" y="1286"/>
                  </a:cubicBezTo>
                  <a:cubicBezTo>
                    <a:pt x="375" y="1373"/>
                    <a:pt x="378" y="1474"/>
                    <a:pt x="384" y="1592"/>
                  </a:cubicBezTo>
                  <a:cubicBezTo>
                    <a:pt x="387" y="1665"/>
                    <a:pt x="393" y="1710"/>
                    <a:pt x="401" y="1727"/>
                  </a:cubicBezTo>
                  <a:cubicBezTo>
                    <a:pt x="408" y="1740"/>
                    <a:pt x="417" y="1749"/>
                    <a:pt x="430" y="1753"/>
                  </a:cubicBezTo>
                  <a:cubicBezTo>
                    <a:pt x="460" y="1766"/>
                    <a:pt x="523" y="1773"/>
                    <a:pt x="619" y="1774"/>
                  </a:cubicBezTo>
                  <a:cubicBezTo>
                    <a:pt x="619" y="1857"/>
                    <a:pt x="619" y="1857"/>
                    <a:pt x="619" y="1857"/>
                  </a:cubicBezTo>
                  <a:cubicBezTo>
                    <a:pt x="539" y="1851"/>
                    <a:pt x="450" y="1849"/>
                    <a:pt x="355" y="1849"/>
                  </a:cubicBezTo>
                  <a:cubicBezTo>
                    <a:pt x="249" y="1849"/>
                    <a:pt x="135" y="1851"/>
                    <a:pt x="12" y="18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2" name="Freeform 12"/>
            <p:cNvSpPr>
              <a:spLocks noChangeAspect="1"/>
            </p:cNvSpPr>
            <p:nvPr/>
          </p:nvSpPr>
          <p:spPr bwMode="auto">
            <a:xfrm>
              <a:off x="-17714" y="-1784"/>
              <a:ext cx="1888" cy="4386"/>
            </a:xfrm>
            <a:custGeom>
              <a:avLst/>
              <a:gdLst>
                <a:gd name="T0" fmla="*/ 328625 w 799"/>
                <a:gd name="T1" fmla="*/ 727346 h 1857"/>
                <a:gd name="T2" fmla="*/ 328625 w 799"/>
                <a:gd name="T3" fmla="*/ 761390 h 1857"/>
                <a:gd name="T4" fmla="*/ 172309 w 799"/>
                <a:gd name="T5" fmla="*/ 758055 h 1857"/>
                <a:gd name="T6" fmla="*/ 0 w 799"/>
                <a:gd name="T7" fmla="*/ 761390 h 1857"/>
                <a:gd name="T8" fmla="*/ 0 w 799"/>
                <a:gd name="T9" fmla="*/ 727346 h 1857"/>
                <a:gd name="T10" fmla="*/ 79717 w 799"/>
                <a:gd name="T11" fmla="*/ 721309 h 1857"/>
                <a:gd name="T12" fmla="*/ 99889 w 799"/>
                <a:gd name="T13" fmla="*/ 708451 h 1857"/>
                <a:gd name="T14" fmla="*/ 108058 w 799"/>
                <a:gd name="T15" fmla="*/ 656856 h 1857"/>
                <a:gd name="T16" fmla="*/ 111392 w 799"/>
                <a:gd name="T17" fmla="*/ 504281 h 1857"/>
                <a:gd name="T18" fmla="*/ 111392 w 799"/>
                <a:gd name="T19" fmla="*/ 256202 h 1857"/>
                <a:gd name="T20" fmla="*/ 108058 w 799"/>
                <a:gd name="T21" fmla="*/ 113549 h 1857"/>
                <a:gd name="T22" fmla="*/ 99889 w 799"/>
                <a:gd name="T23" fmla="*/ 53279 h 1857"/>
                <a:gd name="T24" fmla="*/ 79717 w 799"/>
                <a:gd name="T25" fmla="*/ 39396 h 1857"/>
                <a:gd name="T26" fmla="*/ 0 w 799"/>
                <a:gd name="T27" fmla="*/ 34046 h 1857"/>
                <a:gd name="T28" fmla="*/ 0 w 799"/>
                <a:gd name="T29" fmla="*/ 0 h 1857"/>
                <a:gd name="T30" fmla="*/ 164485 w 799"/>
                <a:gd name="T31" fmla="*/ 3292 h 1857"/>
                <a:gd name="T32" fmla="*/ 328625 w 799"/>
                <a:gd name="T33" fmla="*/ 0 h 1857"/>
                <a:gd name="T34" fmla="*/ 328625 w 799"/>
                <a:gd name="T35" fmla="*/ 34046 h 1857"/>
                <a:gd name="T36" fmla="*/ 248909 w 799"/>
                <a:gd name="T37" fmla="*/ 39396 h 1857"/>
                <a:gd name="T38" fmla="*/ 229110 w 799"/>
                <a:gd name="T39" fmla="*/ 52398 h 1857"/>
                <a:gd name="T40" fmla="*/ 220913 w 799"/>
                <a:gd name="T41" fmla="*/ 104156 h 1857"/>
                <a:gd name="T42" fmla="*/ 217602 w 799"/>
                <a:gd name="T43" fmla="*/ 256202 h 1857"/>
                <a:gd name="T44" fmla="*/ 217602 w 799"/>
                <a:gd name="T45" fmla="*/ 504281 h 1857"/>
                <a:gd name="T46" fmla="*/ 219171 w 799"/>
                <a:gd name="T47" fmla="*/ 646660 h 1857"/>
                <a:gd name="T48" fmla="*/ 227484 w 799"/>
                <a:gd name="T49" fmla="*/ 707214 h 1857"/>
                <a:gd name="T50" fmla="*/ 248044 w 799"/>
                <a:gd name="T51" fmla="*/ 721309 h 1857"/>
                <a:gd name="T52" fmla="*/ 328625 w 799"/>
                <a:gd name="T53" fmla="*/ 727346 h 185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799" h="1857">
                  <a:moveTo>
                    <a:pt x="799" y="1774"/>
                  </a:moveTo>
                  <a:cubicBezTo>
                    <a:pt x="799" y="1857"/>
                    <a:pt x="799" y="1857"/>
                    <a:pt x="799" y="1857"/>
                  </a:cubicBezTo>
                  <a:cubicBezTo>
                    <a:pt x="606" y="1851"/>
                    <a:pt x="480" y="1849"/>
                    <a:pt x="419" y="1849"/>
                  </a:cubicBezTo>
                  <a:cubicBezTo>
                    <a:pt x="0" y="1857"/>
                    <a:pt x="0" y="1857"/>
                    <a:pt x="0" y="1857"/>
                  </a:cubicBezTo>
                  <a:cubicBezTo>
                    <a:pt x="0" y="1774"/>
                    <a:pt x="0" y="1774"/>
                    <a:pt x="0" y="1774"/>
                  </a:cubicBezTo>
                  <a:cubicBezTo>
                    <a:pt x="106" y="1772"/>
                    <a:pt x="171" y="1767"/>
                    <a:pt x="194" y="1759"/>
                  </a:cubicBezTo>
                  <a:cubicBezTo>
                    <a:pt x="217" y="1752"/>
                    <a:pt x="234" y="1741"/>
                    <a:pt x="243" y="1728"/>
                  </a:cubicBezTo>
                  <a:cubicBezTo>
                    <a:pt x="254" y="1711"/>
                    <a:pt x="260" y="1669"/>
                    <a:pt x="263" y="1602"/>
                  </a:cubicBezTo>
                  <a:cubicBezTo>
                    <a:pt x="264" y="1584"/>
                    <a:pt x="267" y="1460"/>
                    <a:pt x="271" y="1230"/>
                  </a:cubicBezTo>
                  <a:cubicBezTo>
                    <a:pt x="271" y="625"/>
                    <a:pt x="271" y="625"/>
                    <a:pt x="271" y="625"/>
                  </a:cubicBezTo>
                  <a:cubicBezTo>
                    <a:pt x="271" y="507"/>
                    <a:pt x="268" y="391"/>
                    <a:pt x="263" y="277"/>
                  </a:cubicBezTo>
                  <a:cubicBezTo>
                    <a:pt x="260" y="195"/>
                    <a:pt x="254" y="146"/>
                    <a:pt x="243" y="130"/>
                  </a:cubicBezTo>
                  <a:cubicBezTo>
                    <a:pt x="233" y="115"/>
                    <a:pt x="217" y="103"/>
                    <a:pt x="194" y="96"/>
                  </a:cubicBezTo>
                  <a:cubicBezTo>
                    <a:pt x="171" y="89"/>
                    <a:pt x="107" y="84"/>
                    <a:pt x="0" y="83"/>
                  </a:cubicBezTo>
                  <a:cubicBezTo>
                    <a:pt x="0" y="0"/>
                    <a:pt x="0" y="0"/>
                    <a:pt x="0" y="0"/>
                  </a:cubicBezTo>
                  <a:cubicBezTo>
                    <a:pt x="173" y="5"/>
                    <a:pt x="306" y="8"/>
                    <a:pt x="400" y="8"/>
                  </a:cubicBezTo>
                  <a:cubicBezTo>
                    <a:pt x="491" y="8"/>
                    <a:pt x="624" y="5"/>
                    <a:pt x="799" y="0"/>
                  </a:cubicBezTo>
                  <a:cubicBezTo>
                    <a:pt x="799" y="83"/>
                    <a:pt x="799" y="83"/>
                    <a:pt x="799" y="83"/>
                  </a:cubicBezTo>
                  <a:cubicBezTo>
                    <a:pt x="692" y="84"/>
                    <a:pt x="627" y="89"/>
                    <a:pt x="605" y="96"/>
                  </a:cubicBezTo>
                  <a:cubicBezTo>
                    <a:pt x="582" y="103"/>
                    <a:pt x="566" y="114"/>
                    <a:pt x="557" y="128"/>
                  </a:cubicBezTo>
                  <a:cubicBezTo>
                    <a:pt x="546" y="145"/>
                    <a:pt x="539" y="187"/>
                    <a:pt x="537" y="254"/>
                  </a:cubicBezTo>
                  <a:cubicBezTo>
                    <a:pt x="535" y="271"/>
                    <a:pt x="533" y="395"/>
                    <a:pt x="529" y="625"/>
                  </a:cubicBezTo>
                  <a:cubicBezTo>
                    <a:pt x="529" y="1230"/>
                    <a:pt x="529" y="1230"/>
                    <a:pt x="529" y="1230"/>
                  </a:cubicBezTo>
                  <a:cubicBezTo>
                    <a:pt x="529" y="1349"/>
                    <a:pt x="530" y="1465"/>
                    <a:pt x="533" y="1577"/>
                  </a:cubicBezTo>
                  <a:cubicBezTo>
                    <a:pt x="535" y="1660"/>
                    <a:pt x="542" y="1709"/>
                    <a:pt x="553" y="1725"/>
                  </a:cubicBezTo>
                  <a:cubicBezTo>
                    <a:pt x="563" y="1740"/>
                    <a:pt x="580" y="1752"/>
                    <a:pt x="603" y="1759"/>
                  </a:cubicBezTo>
                  <a:cubicBezTo>
                    <a:pt x="626" y="1767"/>
                    <a:pt x="691" y="1772"/>
                    <a:pt x="799" y="177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3" name="Freeform 13"/>
            <p:cNvSpPr>
              <a:spLocks noChangeAspect="1"/>
            </p:cNvSpPr>
            <p:nvPr/>
          </p:nvSpPr>
          <p:spPr bwMode="auto">
            <a:xfrm>
              <a:off x="-15503" y="-1860"/>
              <a:ext cx="4273" cy="4545"/>
            </a:xfrm>
            <a:custGeom>
              <a:avLst/>
              <a:gdLst>
                <a:gd name="T0" fmla="*/ 742134 w 1809"/>
                <a:gd name="T1" fmla="*/ 679775 h 1924"/>
                <a:gd name="T2" fmla="*/ 720469 w 1809"/>
                <a:gd name="T3" fmla="*/ 729860 h 1924"/>
                <a:gd name="T4" fmla="*/ 591937 w 1809"/>
                <a:gd name="T5" fmla="*/ 775912 h 1924"/>
                <a:gd name="T6" fmla="*/ 455364 w 1809"/>
                <a:gd name="T7" fmla="*/ 789729 h 1924"/>
                <a:gd name="T8" fmla="*/ 293684 w 1809"/>
                <a:gd name="T9" fmla="*/ 768927 h 1924"/>
                <a:gd name="T10" fmla="*/ 163616 w 1809"/>
                <a:gd name="T11" fmla="*/ 709334 h 1924"/>
                <a:gd name="T12" fmla="*/ 72565 w 1809"/>
                <a:gd name="T13" fmla="*/ 622767 h 1924"/>
                <a:gd name="T14" fmla="*/ 18897 w 1809"/>
                <a:gd name="T15" fmla="*/ 518007 h 1924"/>
                <a:gd name="T16" fmla="*/ 0 w 1809"/>
                <a:gd name="T17" fmla="*/ 394130 h 1924"/>
                <a:gd name="T18" fmla="*/ 125079 w 1809"/>
                <a:gd name="T19" fmla="*/ 112104 h 1924"/>
                <a:gd name="T20" fmla="*/ 465301 w 1809"/>
                <a:gd name="T21" fmla="*/ 0 h 1924"/>
                <a:gd name="T22" fmla="*/ 559938 w 1809"/>
                <a:gd name="T23" fmla="*/ 5736 h 1924"/>
                <a:gd name="T24" fmla="*/ 665367 w 1809"/>
                <a:gd name="T25" fmla="*/ 27154 h 1924"/>
                <a:gd name="T26" fmla="*/ 742134 w 1809"/>
                <a:gd name="T27" fmla="*/ 45530 h 1924"/>
                <a:gd name="T28" fmla="*/ 723767 w 1809"/>
                <a:gd name="T29" fmla="*/ 103073 h 1924"/>
                <a:gd name="T30" fmla="*/ 711416 w 1809"/>
                <a:gd name="T31" fmla="*/ 208541 h 1924"/>
                <a:gd name="T32" fmla="*/ 677732 w 1809"/>
                <a:gd name="T33" fmla="*/ 208541 h 1924"/>
                <a:gd name="T34" fmla="*/ 677347 w 1809"/>
                <a:gd name="T35" fmla="*/ 145797 h 1924"/>
                <a:gd name="T36" fmla="*/ 616280 w 1809"/>
                <a:gd name="T37" fmla="*/ 67757 h 1924"/>
                <a:gd name="T38" fmla="*/ 454214 w 1809"/>
                <a:gd name="T39" fmla="*/ 42221 h 1924"/>
                <a:gd name="T40" fmla="*/ 319259 w 1809"/>
                <a:gd name="T41" fmla="*/ 61495 h 1924"/>
                <a:gd name="T42" fmla="*/ 220734 w 1809"/>
                <a:gd name="T43" fmla="*/ 119391 h 1924"/>
                <a:gd name="T44" fmla="*/ 151480 w 1809"/>
                <a:gd name="T45" fmla="*/ 220038 h 1924"/>
                <a:gd name="T46" fmla="*/ 123830 w 1809"/>
                <a:gd name="T47" fmla="*/ 373607 h 1924"/>
                <a:gd name="T48" fmla="*/ 227719 w 1809"/>
                <a:gd name="T49" fmla="*/ 633347 h 1924"/>
                <a:gd name="T50" fmla="*/ 501250 w 1809"/>
                <a:gd name="T51" fmla="*/ 731573 h 1924"/>
                <a:gd name="T52" fmla="*/ 643702 w 1809"/>
                <a:gd name="T53" fmla="*/ 711756 h 1924"/>
                <a:gd name="T54" fmla="*/ 732795 w 1809"/>
                <a:gd name="T55" fmla="*/ 668665 h 1924"/>
                <a:gd name="T56" fmla="*/ 742134 w 1809"/>
                <a:gd name="T57" fmla="*/ 679775 h 192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809" h="1924">
                  <a:moveTo>
                    <a:pt x="1809" y="1656"/>
                  </a:moveTo>
                  <a:cubicBezTo>
                    <a:pt x="1756" y="1778"/>
                    <a:pt x="1756" y="1778"/>
                    <a:pt x="1756" y="1778"/>
                  </a:cubicBezTo>
                  <a:cubicBezTo>
                    <a:pt x="1649" y="1830"/>
                    <a:pt x="1545" y="1867"/>
                    <a:pt x="1443" y="1890"/>
                  </a:cubicBezTo>
                  <a:cubicBezTo>
                    <a:pt x="1341" y="1913"/>
                    <a:pt x="1230" y="1924"/>
                    <a:pt x="1110" y="1924"/>
                  </a:cubicBezTo>
                  <a:cubicBezTo>
                    <a:pt x="968" y="1924"/>
                    <a:pt x="837" y="1907"/>
                    <a:pt x="716" y="1873"/>
                  </a:cubicBezTo>
                  <a:cubicBezTo>
                    <a:pt x="595" y="1839"/>
                    <a:pt x="490" y="1791"/>
                    <a:pt x="399" y="1728"/>
                  </a:cubicBezTo>
                  <a:cubicBezTo>
                    <a:pt x="308" y="1666"/>
                    <a:pt x="234" y="1595"/>
                    <a:pt x="177" y="1517"/>
                  </a:cubicBezTo>
                  <a:cubicBezTo>
                    <a:pt x="119" y="1438"/>
                    <a:pt x="76" y="1353"/>
                    <a:pt x="46" y="1262"/>
                  </a:cubicBezTo>
                  <a:cubicBezTo>
                    <a:pt x="16" y="1170"/>
                    <a:pt x="0" y="1069"/>
                    <a:pt x="0" y="960"/>
                  </a:cubicBezTo>
                  <a:cubicBezTo>
                    <a:pt x="0" y="684"/>
                    <a:pt x="102" y="455"/>
                    <a:pt x="305" y="273"/>
                  </a:cubicBezTo>
                  <a:cubicBezTo>
                    <a:pt x="507" y="91"/>
                    <a:pt x="784" y="0"/>
                    <a:pt x="1134" y="0"/>
                  </a:cubicBezTo>
                  <a:cubicBezTo>
                    <a:pt x="1217" y="0"/>
                    <a:pt x="1294" y="5"/>
                    <a:pt x="1365" y="14"/>
                  </a:cubicBezTo>
                  <a:cubicBezTo>
                    <a:pt x="1435" y="23"/>
                    <a:pt x="1521" y="41"/>
                    <a:pt x="1622" y="66"/>
                  </a:cubicBezTo>
                  <a:cubicBezTo>
                    <a:pt x="1724" y="92"/>
                    <a:pt x="1786" y="106"/>
                    <a:pt x="1809" y="111"/>
                  </a:cubicBezTo>
                  <a:cubicBezTo>
                    <a:pt x="1789" y="159"/>
                    <a:pt x="1774" y="205"/>
                    <a:pt x="1764" y="251"/>
                  </a:cubicBezTo>
                  <a:cubicBezTo>
                    <a:pt x="1750" y="324"/>
                    <a:pt x="1740" y="410"/>
                    <a:pt x="1734" y="508"/>
                  </a:cubicBezTo>
                  <a:cubicBezTo>
                    <a:pt x="1652" y="508"/>
                    <a:pt x="1652" y="508"/>
                    <a:pt x="1652" y="508"/>
                  </a:cubicBezTo>
                  <a:cubicBezTo>
                    <a:pt x="1651" y="355"/>
                    <a:pt x="1651" y="355"/>
                    <a:pt x="1651" y="355"/>
                  </a:cubicBezTo>
                  <a:cubicBezTo>
                    <a:pt x="1642" y="270"/>
                    <a:pt x="1593" y="206"/>
                    <a:pt x="1502" y="165"/>
                  </a:cubicBezTo>
                  <a:cubicBezTo>
                    <a:pt x="1413" y="123"/>
                    <a:pt x="1281" y="103"/>
                    <a:pt x="1107" y="103"/>
                  </a:cubicBezTo>
                  <a:cubicBezTo>
                    <a:pt x="977" y="104"/>
                    <a:pt x="868" y="120"/>
                    <a:pt x="778" y="150"/>
                  </a:cubicBezTo>
                  <a:cubicBezTo>
                    <a:pt x="687" y="179"/>
                    <a:pt x="607" y="226"/>
                    <a:pt x="538" y="291"/>
                  </a:cubicBezTo>
                  <a:cubicBezTo>
                    <a:pt x="470" y="355"/>
                    <a:pt x="413" y="437"/>
                    <a:pt x="369" y="536"/>
                  </a:cubicBezTo>
                  <a:cubicBezTo>
                    <a:pt x="325" y="635"/>
                    <a:pt x="303" y="759"/>
                    <a:pt x="302" y="910"/>
                  </a:cubicBezTo>
                  <a:cubicBezTo>
                    <a:pt x="302" y="1172"/>
                    <a:pt x="386" y="1383"/>
                    <a:pt x="555" y="1543"/>
                  </a:cubicBezTo>
                  <a:cubicBezTo>
                    <a:pt x="723" y="1703"/>
                    <a:pt x="945" y="1782"/>
                    <a:pt x="1222" y="1782"/>
                  </a:cubicBezTo>
                  <a:cubicBezTo>
                    <a:pt x="1347" y="1782"/>
                    <a:pt x="1462" y="1766"/>
                    <a:pt x="1569" y="1734"/>
                  </a:cubicBezTo>
                  <a:cubicBezTo>
                    <a:pt x="1642" y="1712"/>
                    <a:pt x="1714" y="1676"/>
                    <a:pt x="1786" y="1629"/>
                  </a:cubicBezTo>
                  <a:lnTo>
                    <a:pt x="1809" y="16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 name="Freeform 14"/>
            <p:cNvSpPr>
              <a:spLocks noChangeAspect="1"/>
            </p:cNvSpPr>
            <p:nvPr/>
          </p:nvSpPr>
          <p:spPr bwMode="auto">
            <a:xfrm>
              <a:off x="-34637" y="-1860"/>
              <a:ext cx="4274" cy="4545"/>
            </a:xfrm>
            <a:custGeom>
              <a:avLst/>
              <a:gdLst>
                <a:gd name="T0" fmla="*/ 743397 w 1809"/>
                <a:gd name="T1" fmla="*/ 679775 h 1924"/>
                <a:gd name="T2" fmla="*/ 721678 w 1809"/>
                <a:gd name="T3" fmla="*/ 729860 h 1924"/>
                <a:gd name="T4" fmla="*/ 592933 w 1809"/>
                <a:gd name="T5" fmla="*/ 775912 h 1924"/>
                <a:gd name="T6" fmla="*/ 456196 w 1809"/>
                <a:gd name="T7" fmla="*/ 789729 h 1924"/>
                <a:gd name="T8" fmla="*/ 294322 w 1809"/>
                <a:gd name="T9" fmla="*/ 768927 h 1924"/>
                <a:gd name="T10" fmla="*/ 164023 w 1809"/>
                <a:gd name="T11" fmla="*/ 709334 h 1924"/>
                <a:gd name="T12" fmla="*/ 72348 w 1809"/>
                <a:gd name="T13" fmla="*/ 622767 h 1924"/>
                <a:gd name="T14" fmla="*/ 19007 w 1809"/>
                <a:gd name="T15" fmla="*/ 518007 h 1924"/>
                <a:gd name="T16" fmla="*/ 0 w 1809"/>
                <a:gd name="T17" fmla="*/ 394130 h 1924"/>
                <a:gd name="T18" fmla="*/ 124853 w 1809"/>
                <a:gd name="T19" fmla="*/ 112104 h 1924"/>
                <a:gd name="T20" fmla="*/ 465916 w 1809"/>
                <a:gd name="T21" fmla="*/ 0 h 1924"/>
                <a:gd name="T22" fmla="*/ 560898 w 1809"/>
                <a:gd name="T23" fmla="*/ 5736 h 1924"/>
                <a:gd name="T24" fmla="*/ 666522 w 1809"/>
                <a:gd name="T25" fmla="*/ 27154 h 1924"/>
                <a:gd name="T26" fmla="*/ 743397 w 1809"/>
                <a:gd name="T27" fmla="*/ 45530 h 1924"/>
                <a:gd name="T28" fmla="*/ 724921 w 1809"/>
                <a:gd name="T29" fmla="*/ 103073 h 1924"/>
                <a:gd name="T30" fmla="*/ 712919 w 1809"/>
                <a:gd name="T31" fmla="*/ 208541 h 1924"/>
                <a:gd name="T32" fmla="*/ 679209 w 1809"/>
                <a:gd name="T33" fmla="*/ 208541 h 1924"/>
                <a:gd name="T34" fmla="*/ 678524 w 1809"/>
                <a:gd name="T35" fmla="*/ 145797 h 1924"/>
                <a:gd name="T36" fmla="*/ 617289 w 1809"/>
                <a:gd name="T37" fmla="*/ 67757 h 1924"/>
                <a:gd name="T38" fmla="*/ 454795 w 1809"/>
                <a:gd name="T39" fmla="*/ 42221 h 1924"/>
                <a:gd name="T40" fmla="*/ 319721 w 1809"/>
                <a:gd name="T41" fmla="*/ 61495 h 1924"/>
                <a:gd name="T42" fmla="*/ 221076 w 1809"/>
                <a:gd name="T43" fmla="*/ 119391 h 1924"/>
                <a:gd name="T44" fmla="*/ 151653 w 1809"/>
                <a:gd name="T45" fmla="*/ 220038 h 1924"/>
                <a:gd name="T46" fmla="*/ 124194 w 1809"/>
                <a:gd name="T47" fmla="*/ 373607 h 1924"/>
                <a:gd name="T48" fmla="*/ 227987 w 1809"/>
                <a:gd name="T49" fmla="*/ 633347 h 1924"/>
                <a:gd name="T50" fmla="*/ 502158 w 1809"/>
                <a:gd name="T51" fmla="*/ 731573 h 1924"/>
                <a:gd name="T52" fmla="*/ 644746 w 1809"/>
                <a:gd name="T53" fmla="*/ 711756 h 1924"/>
                <a:gd name="T54" fmla="*/ 733954 w 1809"/>
                <a:gd name="T55" fmla="*/ 668665 h 1924"/>
                <a:gd name="T56" fmla="*/ 743397 w 1809"/>
                <a:gd name="T57" fmla="*/ 679775 h 192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809" h="1924">
                  <a:moveTo>
                    <a:pt x="1809" y="1656"/>
                  </a:moveTo>
                  <a:cubicBezTo>
                    <a:pt x="1756" y="1778"/>
                    <a:pt x="1756" y="1778"/>
                    <a:pt x="1756" y="1778"/>
                  </a:cubicBezTo>
                  <a:cubicBezTo>
                    <a:pt x="1649" y="1830"/>
                    <a:pt x="1545" y="1867"/>
                    <a:pt x="1443" y="1890"/>
                  </a:cubicBezTo>
                  <a:cubicBezTo>
                    <a:pt x="1341" y="1913"/>
                    <a:pt x="1230" y="1924"/>
                    <a:pt x="1110" y="1924"/>
                  </a:cubicBezTo>
                  <a:cubicBezTo>
                    <a:pt x="968" y="1924"/>
                    <a:pt x="837" y="1907"/>
                    <a:pt x="716" y="1873"/>
                  </a:cubicBezTo>
                  <a:cubicBezTo>
                    <a:pt x="595" y="1839"/>
                    <a:pt x="489" y="1791"/>
                    <a:pt x="399" y="1728"/>
                  </a:cubicBezTo>
                  <a:cubicBezTo>
                    <a:pt x="308" y="1666"/>
                    <a:pt x="234" y="1595"/>
                    <a:pt x="176" y="1517"/>
                  </a:cubicBezTo>
                  <a:cubicBezTo>
                    <a:pt x="119" y="1438"/>
                    <a:pt x="76" y="1353"/>
                    <a:pt x="46" y="1262"/>
                  </a:cubicBezTo>
                  <a:cubicBezTo>
                    <a:pt x="15" y="1170"/>
                    <a:pt x="0" y="1069"/>
                    <a:pt x="0" y="960"/>
                  </a:cubicBezTo>
                  <a:cubicBezTo>
                    <a:pt x="0" y="684"/>
                    <a:pt x="102" y="455"/>
                    <a:pt x="304" y="273"/>
                  </a:cubicBezTo>
                  <a:cubicBezTo>
                    <a:pt x="507" y="91"/>
                    <a:pt x="784" y="0"/>
                    <a:pt x="1134" y="0"/>
                  </a:cubicBezTo>
                  <a:cubicBezTo>
                    <a:pt x="1217" y="0"/>
                    <a:pt x="1294" y="5"/>
                    <a:pt x="1365" y="14"/>
                  </a:cubicBezTo>
                  <a:cubicBezTo>
                    <a:pt x="1435" y="23"/>
                    <a:pt x="1521" y="41"/>
                    <a:pt x="1622" y="66"/>
                  </a:cubicBezTo>
                  <a:cubicBezTo>
                    <a:pt x="1724" y="92"/>
                    <a:pt x="1786" y="106"/>
                    <a:pt x="1809" y="111"/>
                  </a:cubicBezTo>
                  <a:cubicBezTo>
                    <a:pt x="1789" y="159"/>
                    <a:pt x="1774" y="205"/>
                    <a:pt x="1764" y="251"/>
                  </a:cubicBezTo>
                  <a:cubicBezTo>
                    <a:pt x="1750" y="324"/>
                    <a:pt x="1740" y="410"/>
                    <a:pt x="1735" y="508"/>
                  </a:cubicBezTo>
                  <a:cubicBezTo>
                    <a:pt x="1653" y="508"/>
                    <a:pt x="1653" y="508"/>
                    <a:pt x="1653" y="508"/>
                  </a:cubicBezTo>
                  <a:cubicBezTo>
                    <a:pt x="1651" y="355"/>
                    <a:pt x="1651" y="355"/>
                    <a:pt x="1651" y="355"/>
                  </a:cubicBezTo>
                  <a:cubicBezTo>
                    <a:pt x="1642" y="270"/>
                    <a:pt x="1592" y="206"/>
                    <a:pt x="1502" y="165"/>
                  </a:cubicBezTo>
                  <a:cubicBezTo>
                    <a:pt x="1412" y="123"/>
                    <a:pt x="1281" y="103"/>
                    <a:pt x="1107" y="103"/>
                  </a:cubicBezTo>
                  <a:cubicBezTo>
                    <a:pt x="977" y="104"/>
                    <a:pt x="868" y="120"/>
                    <a:pt x="778" y="150"/>
                  </a:cubicBezTo>
                  <a:cubicBezTo>
                    <a:pt x="687" y="179"/>
                    <a:pt x="607" y="226"/>
                    <a:pt x="538" y="291"/>
                  </a:cubicBezTo>
                  <a:cubicBezTo>
                    <a:pt x="469" y="355"/>
                    <a:pt x="413" y="437"/>
                    <a:pt x="369" y="536"/>
                  </a:cubicBezTo>
                  <a:cubicBezTo>
                    <a:pt x="325" y="635"/>
                    <a:pt x="303" y="759"/>
                    <a:pt x="302" y="910"/>
                  </a:cubicBezTo>
                  <a:cubicBezTo>
                    <a:pt x="302" y="1172"/>
                    <a:pt x="386" y="1383"/>
                    <a:pt x="555" y="1543"/>
                  </a:cubicBezTo>
                  <a:cubicBezTo>
                    <a:pt x="722" y="1703"/>
                    <a:pt x="945" y="1782"/>
                    <a:pt x="1222" y="1782"/>
                  </a:cubicBezTo>
                  <a:cubicBezTo>
                    <a:pt x="1347" y="1782"/>
                    <a:pt x="1462" y="1766"/>
                    <a:pt x="1569" y="1734"/>
                  </a:cubicBezTo>
                  <a:cubicBezTo>
                    <a:pt x="1641" y="1712"/>
                    <a:pt x="1714" y="1676"/>
                    <a:pt x="1786" y="1629"/>
                  </a:cubicBezTo>
                  <a:lnTo>
                    <a:pt x="1809" y="16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15"/>
            <p:cNvSpPr>
              <a:spLocks noChangeAspect="1"/>
            </p:cNvSpPr>
            <p:nvPr/>
          </p:nvSpPr>
          <p:spPr bwMode="auto">
            <a:xfrm>
              <a:off x="-32789" y="-7619"/>
              <a:ext cx="5974" cy="4424"/>
            </a:xfrm>
            <a:custGeom>
              <a:avLst/>
              <a:gdLst>
                <a:gd name="T0" fmla="*/ 0 w 2529"/>
                <a:gd name="T1" fmla="*/ 35576 h 1873"/>
                <a:gd name="T2" fmla="*/ 0 w 2529"/>
                <a:gd name="T3" fmla="*/ 0 h 1873"/>
                <a:gd name="T4" fmla="*/ 112370 w 2529"/>
                <a:gd name="T5" fmla="*/ 4202 h 1873"/>
                <a:gd name="T6" fmla="*/ 216682 w 2529"/>
                <a:gd name="T7" fmla="*/ 0 h 1873"/>
                <a:gd name="T8" fmla="*/ 306998 w 2529"/>
                <a:gd name="T9" fmla="*/ 187029 h 1873"/>
                <a:gd name="T10" fmla="*/ 519636 w 2529"/>
                <a:gd name="T11" fmla="*/ 603265 h 1873"/>
                <a:gd name="T12" fmla="*/ 711683 w 2529"/>
                <a:gd name="T13" fmla="*/ 221949 h 1873"/>
                <a:gd name="T14" fmla="*/ 816262 w 2529"/>
                <a:gd name="T15" fmla="*/ 0 h 1873"/>
                <a:gd name="T16" fmla="*/ 916490 w 2529"/>
                <a:gd name="T17" fmla="*/ 4202 h 1873"/>
                <a:gd name="T18" fmla="*/ 1037926 w 2529"/>
                <a:gd name="T19" fmla="*/ 0 h 1873"/>
                <a:gd name="T20" fmla="*/ 1037926 w 2529"/>
                <a:gd name="T21" fmla="*/ 35576 h 1873"/>
                <a:gd name="T22" fmla="*/ 956598 w 2529"/>
                <a:gd name="T23" fmla="*/ 40954 h 1873"/>
                <a:gd name="T24" fmla="*/ 936945 w 2529"/>
                <a:gd name="T25" fmla="*/ 54184 h 1873"/>
                <a:gd name="T26" fmla="*/ 928788 w 2529"/>
                <a:gd name="T27" fmla="*/ 105420 h 1873"/>
                <a:gd name="T28" fmla="*/ 925835 w 2529"/>
                <a:gd name="T29" fmla="*/ 255976 h 1873"/>
                <a:gd name="T30" fmla="*/ 925835 w 2529"/>
                <a:gd name="T31" fmla="*/ 502047 h 1873"/>
                <a:gd name="T32" fmla="*/ 928788 w 2529"/>
                <a:gd name="T33" fmla="*/ 643575 h 1873"/>
                <a:gd name="T34" fmla="*/ 936673 w 2529"/>
                <a:gd name="T35" fmla="*/ 703397 h 1873"/>
                <a:gd name="T36" fmla="*/ 957101 w 2529"/>
                <a:gd name="T37" fmla="*/ 717300 h 1873"/>
                <a:gd name="T38" fmla="*/ 1037926 w 2529"/>
                <a:gd name="T39" fmla="*/ 723035 h 1873"/>
                <a:gd name="T40" fmla="*/ 1037926 w 2529"/>
                <a:gd name="T41" fmla="*/ 757586 h 1873"/>
                <a:gd name="T42" fmla="*/ 878634 w 2529"/>
                <a:gd name="T43" fmla="*/ 753474 h 1873"/>
                <a:gd name="T44" fmla="*/ 712831 w 2529"/>
                <a:gd name="T45" fmla="*/ 757586 h 1873"/>
                <a:gd name="T46" fmla="*/ 712831 w 2529"/>
                <a:gd name="T47" fmla="*/ 723035 h 1873"/>
                <a:gd name="T48" fmla="*/ 794199 w 2529"/>
                <a:gd name="T49" fmla="*/ 717300 h 1873"/>
                <a:gd name="T50" fmla="*/ 813834 w 2529"/>
                <a:gd name="T51" fmla="*/ 705010 h 1873"/>
                <a:gd name="T52" fmla="*/ 821993 w 2529"/>
                <a:gd name="T53" fmla="*/ 653403 h 1873"/>
                <a:gd name="T54" fmla="*/ 824922 w 2529"/>
                <a:gd name="T55" fmla="*/ 502047 h 1873"/>
                <a:gd name="T56" fmla="*/ 824922 w 2529"/>
                <a:gd name="T57" fmla="*/ 110810 h 1873"/>
                <a:gd name="T58" fmla="*/ 631184 w 2529"/>
                <a:gd name="T59" fmla="*/ 495949 h 1873"/>
                <a:gd name="T60" fmla="*/ 560169 w 2529"/>
                <a:gd name="T61" fmla="*/ 641086 h 1873"/>
                <a:gd name="T62" fmla="*/ 504029 w 2529"/>
                <a:gd name="T63" fmla="*/ 768170 h 1873"/>
                <a:gd name="T64" fmla="*/ 482266 w 2529"/>
                <a:gd name="T65" fmla="*/ 768170 h 1873"/>
                <a:gd name="T66" fmla="*/ 468729 w 2529"/>
                <a:gd name="T67" fmla="*/ 735761 h 1873"/>
                <a:gd name="T68" fmla="*/ 430546 w 2529"/>
                <a:gd name="T69" fmla="*/ 657978 h 1873"/>
                <a:gd name="T70" fmla="*/ 162467 w 2529"/>
                <a:gd name="T71" fmla="*/ 128891 h 1873"/>
                <a:gd name="T72" fmla="*/ 162467 w 2529"/>
                <a:gd name="T73" fmla="*/ 502047 h 1873"/>
                <a:gd name="T74" fmla="*/ 166580 w 2529"/>
                <a:gd name="T75" fmla="*/ 643195 h 1873"/>
                <a:gd name="T76" fmla="*/ 174765 w 2529"/>
                <a:gd name="T77" fmla="*/ 702901 h 1873"/>
                <a:gd name="T78" fmla="*/ 195288 w 2529"/>
                <a:gd name="T79" fmla="*/ 717300 h 1873"/>
                <a:gd name="T80" fmla="*/ 276616 w 2529"/>
                <a:gd name="T81" fmla="*/ 723035 h 1873"/>
                <a:gd name="T82" fmla="*/ 276616 w 2529"/>
                <a:gd name="T83" fmla="*/ 757586 h 1873"/>
                <a:gd name="T84" fmla="*/ 141208 w 2529"/>
                <a:gd name="T85" fmla="*/ 753474 h 1873"/>
                <a:gd name="T86" fmla="*/ 0 w 2529"/>
                <a:gd name="T87" fmla="*/ 757586 h 1873"/>
                <a:gd name="T88" fmla="*/ 0 w 2529"/>
                <a:gd name="T89" fmla="*/ 723035 h 1873"/>
                <a:gd name="T90" fmla="*/ 80775 w 2529"/>
                <a:gd name="T91" fmla="*/ 717300 h 1873"/>
                <a:gd name="T92" fmla="*/ 100913 w 2529"/>
                <a:gd name="T93" fmla="*/ 705010 h 1873"/>
                <a:gd name="T94" fmla="*/ 109072 w 2529"/>
                <a:gd name="T95" fmla="*/ 653403 h 1873"/>
                <a:gd name="T96" fmla="*/ 112091 w 2529"/>
                <a:gd name="T97" fmla="*/ 502047 h 1873"/>
                <a:gd name="T98" fmla="*/ 112091 w 2529"/>
                <a:gd name="T99" fmla="*/ 255976 h 1873"/>
                <a:gd name="T100" fmla="*/ 109072 w 2529"/>
                <a:gd name="T101" fmla="*/ 114764 h 1873"/>
                <a:gd name="T102" fmla="*/ 101282 w 2529"/>
                <a:gd name="T103" fmla="*/ 55053 h 1873"/>
                <a:gd name="T104" fmla="*/ 80459 w 2529"/>
                <a:gd name="T105" fmla="*/ 40954 h 1873"/>
                <a:gd name="T106" fmla="*/ 0 w 2529"/>
                <a:gd name="T107" fmla="*/ 35576 h 187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529" h="1873">
                  <a:moveTo>
                    <a:pt x="0" y="87"/>
                  </a:moveTo>
                  <a:cubicBezTo>
                    <a:pt x="0" y="0"/>
                    <a:pt x="0" y="0"/>
                    <a:pt x="0" y="0"/>
                  </a:cubicBezTo>
                  <a:cubicBezTo>
                    <a:pt x="96" y="7"/>
                    <a:pt x="187" y="10"/>
                    <a:pt x="274" y="10"/>
                  </a:cubicBezTo>
                  <a:cubicBezTo>
                    <a:pt x="362" y="10"/>
                    <a:pt x="447" y="7"/>
                    <a:pt x="528" y="0"/>
                  </a:cubicBezTo>
                  <a:cubicBezTo>
                    <a:pt x="608" y="174"/>
                    <a:pt x="681" y="326"/>
                    <a:pt x="748" y="456"/>
                  </a:cubicBezTo>
                  <a:cubicBezTo>
                    <a:pt x="1266" y="1471"/>
                    <a:pt x="1266" y="1471"/>
                    <a:pt x="1266" y="1471"/>
                  </a:cubicBezTo>
                  <a:cubicBezTo>
                    <a:pt x="1734" y="541"/>
                    <a:pt x="1734" y="541"/>
                    <a:pt x="1734" y="541"/>
                  </a:cubicBezTo>
                  <a:cubicBezTo>
                    <a:pt x="1862" y="288"/>
                    <a:pt x="1947" y="108"/>
                    <a:pt x="1989" y="0"/>
                  </a:cubicBezTo>
                  <a:cubicBezTo>
                    <a:pt x="2085" y="7"/>
                    <a:pt x="2167" y="10"/>
                    <a:pt x="2233" y="10"/>
                  </a:cubicBezTo>
                  <a:cubicBezTo>
                    <a:pt x="2294" y="10"/>
                    <a:pt x="2392" y="7"/>
                    <a:pt x="2529" y="0"/>
                  </a:cubicBezTo>
                  <a:cubicBezTo>
                    <a:pt x="2529" y="87"/>
                    <a:pt x="2529" y="87"/>
                    <a:pt x="2529" y="87"/>
                  </a:cubicBezTo>
                  <a:cubicBezTo>
                    <a:pt x="2420" y="88"/>
                    <a:pt x="2354" y="93"/>
                    <a:pt x="2331" y="100"/>
                  </a:cubicBezTo>
                  <a:cubicBezTo>
                    <a:pt x="2308" y="108"/>
                    <a:pt x="2292" y="118"/>
                    <a:pt x="2283" y="132"/>
                  </a:cubicBezTo>
                  <a:cubicBezTo>
                    <a:pt x="2271" y="149"/>
                    <a:pt x="2264" y="191"/>
                    <a:pt x="2263" y="257"/>
                  </a:cubicBezTo>
                  <a:cubicBezTo>
                    <a:pt x="2261" y="274"/>
                    <a:pt x="2259" y="397"/>
                    <a:pt x="2256" y="624"/>
                  </a:cubicBezTo>
                  <a:cubicBezTo>
                    <a:pt x="2256" y="1224"/>
                    <a:pt x="2256" y="1224"/>
                    <a:pt x="2256" y="1224"/>
                  </a:cubicBezTo>
                  <a:cubicBezTo>
                    <a:pt x="2256" y="1342"/>
                    <a:pt x="2258" y="1457"/>
                    <a:pt x="2263" y="1569"/>
                  </a:cubicBezTo>
                  <a:cubicBezTo>
                    <a:pt x="2265" y="1651"/>
                    <a:pt x="2272" y="1699"/>
                    <a:pt x="2282" y="1715"/>
                  </a:cubicBezTo>
                  <a:cubicBezTo>
                    <a:pt x="2293" y="1730"/>
                    <a:pt x="2309" y="1742"/>
                    <a:pt x="2332" y="1749"/>
                  </a:cubicBezTo>
                  <a:cubicBezTo>
                    <a:pt x="2355" y="1757"/>
                    <a:pt x="2421" y="1762"/>
                    <a:pt x="2529" y="1763"/>
                  </a:cubicBezTo>
                  <a:cubicBezTo>
                    <a:pt x="2529" y="1847"/>
                    <a:pt x="2529" y="1847"/>
                    <a:pt x="2529" y="1847"/>
                  </a:cubicBezTo>
                  <a:cubicBezTo>
                    <a:pt x="2345" y="1840"/>
                    <a:pt x="2216" y="1837"/>
                    <a:pt x="2141" y="1837"/>
                  </a:cubicBezTo>
                  <a:cubicBezTo>
                    <a:pt x="2080" y="1837"/>
                    <a:pt x="1945" y="1840"/>
                    <a:pt x="1737" y="1847"/>
                  </a:cubicBezTo>
                  <a:cubicBezTo>
                    <a:pt x="1737" y="1763"/>
                    <a:pt x="1737" y="1763"/>
                    <a:pt x="1737" y="1763"/>
                  </a:cubicBezTo>
                  <a:cubicBezTo>
                    <a:pt x="1845" y="1762"/>
                    <a:pt x="1911" y="1757"/>
                    <a:pt x="1935" y="1749"/>
                  </a:cubicBezTo>
                  <a:cubicBezTo>
                    <a:pt x="1959" y="1742"/>
                    <a:pt x="1974" y="1731"/>
                    <a:pt x="1983" y="1719"/>
                  </a:cubicBezTo>
                  <a:cubicBezTo>
                    <a:pt x="1994" y="1701"/>
                    <a:pt x="2001" y="1659"/>
                    <a:pt x="2003" y="1593"/>
                  </a:cubicBezTo>
                  <a:cubicBezTo>
                    <a:pt x="2004" y="1575"/>
                    <a:pt x="2006" y="1452"/>
                    <a:pt x="2010" y="1224"/>
                  </a:cubicBezTo>
                  <a:cubicBezTo>
                    <a:pt x="2010" y="270"/>
                    <a:pt x="2010" y="270"/>
                    <a:pt x="2010" y="270"/>
                  </a:cubicBezTo>
                  <a:cubicBezTo>
                    <a:pt x="1538" y="1209"/>
                    <a:pt x="1538" y="1209"/>
                    <a:pt x="1538" y="1209"/>
                  </a:cubicBezTo>
                  <a:cubicBezTo>
                    <a:pt x="1465" y="1356"/>
                    <a:pt x="1407" y="1474"/>
                    <a:pt x="1365" y="1563"/>
                  </a:cubicBezTo>
                  <a:cubicBezTo>
                    <a:pt x="1335" y="1628"/>
                    <a:pt x="1289" y="1731"/>
                    <a:pt x="1228" y="1873"/>
                  </a:cubicBezTo>
                  <a:cubicBezTo>
                    <a:pt x="1175" y="1873"/>
                    <a:pt x="1175" y="1873"/>
                    <a:pt x="1175" y="1873"/>
                  </a:cubicBezTo>
                  <a:cubicBezTo>
                    <a:pt x="1163" y="1839"/>
                    <a:pt x="1152" y="1813"/>
                    <a:pt x="1142" y="1794"/>
                  </a:cubicBezTo>
                  <a:cubicBezTo>
                    <a:pt x="1049" y="1604"/>
                    <a:pt x="1049" y="1604"/>
                    <a:pt x="1049" y="1604"/>
                  </a:cubicBezTo>
                  <a:cubicBezTo>
                    <a:pt x="396" y="314"/>
                    <a:pt x="396" y="314"/>
                    <a:pt x="396" y="314"/>
                  </a:cubicBezTo>
                  <a:cubicBezTo>
                    <a:pt x="396" y="1224"/>
                    <a:pt x="396" y="1224"/>
                    <a:pt x="396" y="1224"/>
                  </a:cubicBezTo>
                  <a:cubicBezTo>
                    <a:pt x="396" y="1342"/>
                    <a:pt x="399" y="1457"/>
                    <a:pt x="406" y="1568"/>
                  </a:cubicBezTo>
                  <a:cubicBezTo>
                    <a:pt x="409" y="1650"/>
                    <a:pt x="415" y="1699"/>
                    <a:pt x="426" y="1714"/>
                  </a:cubicBezTo>
                  <a:cubicBezTo>
                    <a:pt x="436" y="1730"/>
                    <a:pt x="453" y="1742"/>
                    <a:pt x="476" y="1749"/>
                  </a:cubicBezTo>
                  <a:cubicBezTo>
                    <a:pt x="499" y="1757"/>
                    <a:pt x="565" y="1762"/>
                    <a:pt x="674" y="1763"/>
                  </a:cubicBezTo>
                  <a:cubicBezTo>
                    <a:pt x="674" y="1847"/>
                    <a:pt x="674" y="1847"/>
                    <a:pt x="674" y="1847"/>
                  </a:cubicBezTo>
                  <a:cubicBezTo>
                    <a:pt x="344" y="1837"/>
                    <a:pt x="344" y="1837"/>
                    <a:pt x="344" y="1837"/>
                  </a:cubicBezTo>
                  <a:cubicBezTo>
                    <a:pt x="0" y="1847"/>
                    <a:pt x="0" y="1847"/>
                    <a:pt x="0" y="1847"/>
                  </a:cubicBezTo>
                  <a:cubicBezTo>
                    <a:pt x="0" y="1763"/>
                    <a:pt x="0" y="1763"/>
                    <a:pt x="0" y="1763"/>
                  </a:cubicBezTo>
                  <a:cubicBezTo>
                    <a:pt x="108" y="1762"/>
                    <a:pt x="173" y="1757"/>
                    <a:pt x="197" y="1749"/>
                  </a:cubicBezTo>
                  <a:cubicBezTo>
                    <a:pt x="220" y="1742"/>
                    <a:pt x="237" y="1731"/>
                    <a:pt x="246" y="1719"/>
                  </a:cubicBezTo>
                  <a:cubicBezTo>
                    <a:pt x="257" y="1701"/>
                    <a:pt x="263" y="1659"/>
                    <a:pt x="266" y="1593"/>
                  </a:cubicBezTo>
                  <a:cubicBezTo>
                    <a:pt x="267" y="1575"/>
                    <a:pt x="270" y="1452"/>
                    <a:pt x="273" y="1224"/>
                  </a:cubicBezTo>
                  <a:cubicBezTo>
                    <a:pt x="273" y="624"/>
                    <a:pt x="273" y="624"/>
                    <a:pt x="273" y="624"/>
                  </a:cubicBezTo>
                  <a:cubicBezTo>
                    <a:pt x="273" y="507"/>
                    <a:pt x="271" y="393"/>
                    <a:pt x="266" y="280"/>
                  </a:cubicBezTo>
                  <a:cubicBezTo>
                    <a:pt x="263" y="198"/>
                    <a:pt x="257" y="150"/>
                    <a:pt x="247" y="134"/>
                  </a:cubicBezTo>
                  <a:cubicBezTo>
                    <a:pt x="236" y="119"/>
                    <a:pt x="219" y="108"/>
                    <a:pt x="196" y="100"/>
                  </a:cubicBezTo>
                  <a:cubicBezTo>
                    <a:pt x="173" y="93"/>
                    <a:pt x="108" y="88"/>
                    <a:pt x="0" y="8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16"/>
            <p:cNvSpPr>
              <a:spLocks noChangeAspect="1" noEditPoints="1"/>
            </p:cNvSpPr>
            <p:nvPr/>
          </p:nvSpPr>
          <p:spPr bwMode="auto">
            <a:xfrm>
              <a:off x="-26612" y="-7659"/>
              <a:ext cx="4880" cy="4403"/>
            </a:xfrm>
            <a:custGeom>
              <a:avLst/>
              <a:gdLst>
                <a:gd name="T0" fmla="*/ 119347 w 2066"/>
                <a:gd name="T1" fmla="*/ 761185 h 1864"/>
                <a:gd name="T2" fmla="*/ 261385 w 2066"/>
                <a:gd name="T3" fmla="*/ 764794 h 1864"/>
                <a:gd name="T4" fmla="*/ 261385 w 2066"/>
                <a:gd name="T5" fmla="*/ 730742 h 1864"/>
                <a:gd name="T6" fmla="*/ 188820 w 2066"/>
                <a:gd name="T7" fmla="*/ 725916 h 1864"/>
                <a:gd name="T8" fmla="*/ 169487 w 2066"/>
                <a:gd name="T9" fmla="*/ 716319 h 1864"/>
                <a:gd name="T10" fmla="*/ 164985 w 2066"/>
                <a:gd name="T11" fmla="*/ 704050 h 1864"/>
                <a:gd name="T12" fmla="*/ 181321 w 2066"/>
                <a:gd name="T13" fmla="*/ 650016 h 1864"/>
                <a:gd name="T14" fmla="*/ 242120 w 2066"/>
                <a:gd name="T15" fmla="*/ 512406 h 1864"/>
                <a:gd name="T16" fmla="*/ 566878 w 2066"/>
                <a:gd name="T17" fmla="*/ 512406 h 1864"/>
                <a:gd name="T18" fmla="*/ 636396 w 2066"/>
                <a:gd name="T19" fmla="*/ 676257 h 1864"/>
                <a:gd name="T20" fmla="*/ 643957 w 2066"/>
                <a:gd name="T21" fmla="*/ 706979 h 1864"/>
                <a:gd name="T22" fmla="*/ 639096 w 2066"/>
                <a:gd name="T23" fmla="*/ 719338 h 1864"/>
                <a:gd name="T24" fmla="*/ 621080 w 2066"/>
                <a:gd name="T25" fmla="*/ 727154 h 1864"/>
                <a:gd name="T26" fmla="*/ 544840 w 2066"/>
                <a:gd name="T27" fmla="*/ 730742 h 1864"/>
                <a:gd name="T28" fmla="*/ 544840 w 2066"/>
                <a:gd name="T29" fmla="*/ 764794 h 1864"/>
                <a:gd name="T30" fmla="*/ 725259 w 2066"/>
                <a:gd name="T31" fmla="*/ 761185 h 1864"/>
                <a:gd name="T32" fmla="*/ 847540 w 2066"/>
                <a:gd name="T33" fmla="*/ 764794 h 1864"/>
                <a:gd name="T34" fmla="*/ 847540 w 2066"/>
                <a:gd name="T35" fmla="*/ 730742 h 1864"/>
                <a:gd name="T36" fmla="*/ 790569 w 2066"/>
                <a:gd name="T37" fmla="*/ 724733 h 1864"/>
                <a:gd name="T38" fmla="*/ 767098 w 2066"/>
                <a:gd name="T39" fmla="*/ 700004 h 1864"/>
                <a:gd name="T40" fmla="*/ 689689 w 2066"/>
                <a:gd name="T41" fmla="*/ 536259 h 1864"/>
                <a:gd name="T42" fmla="*/ 449612 w 2066"/>
                <a:gd name="T43" fmla="*/ 0 h 1864"/>
                <a:gd name="T44" fmla="*/ 414413 w 2066"/>
                <a:gd name="T45" fmla="*/ 0 h 1864"/>
                <a:gd name="T46" fmla="*/ 315955 w 2066"/>
                <a:gd name="T47" fmla="*/ 221133 h 1864"/>
                <a:gd name="T48" fmla="*/ 175224 w 2066"/>
                <a:gd name="T49" fmla="*/ 522712 h 1864"/>
                <a:gd name="T50" fmla="*/ 102135 w 2066"/>
                <a:gd name="T51" fmla="*/ 672960 h 1864"/>
                <a:gd name="T52" fmla="*/ 75515 w 2066"/>
                <a:gd name="T53" fmla="*/ 716045 h 1864"/>
                <a:gd name="T54" fmla="*/ 55374 w 2066"/>
                <a:gd name="T55" fmla="*/ 727501 h 1864"/>
                <a:gd name="T56" fmla="*/ 0 w 2066"/>
                <a:gd name="T57" fmla="*/ 730742 h 1864"/>
                <a:gd name="T58" fmla="*/ 0 w 2066"/>
                <a:gd name="T59" fmla="*/ 764794 h 1864"/>
                <a:gd name="T60" fmla="*/ 119347 w 2066"/>
                <a:gd name="T61" fmla="*/ 761185 h 1864"/>
                <a:gd name="T62" fmla="*/ 404107 w 2066"/>
                <a:gd name="T63" fmla="*/ 146416 h 1864"/>
                <a:gd name="T64" fmla="*/ 544316 w 2066"/>
                <a:gd name="T65" fmla="*/ 467261 h 1864"/>
                <a:gd name="T66" fmla="*/ 261385 w 2066"/>
                <a:gd name="T67" fmla="*/ 467261 h 1864"/>
                <a:gd name="T68" fmla="*/ 404107 w 2066"/>
                <a:gd name="T69" fmla="*/ 146416 h 18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066" h="1864">
                  <a:moveTo>
                    <a:pt x="291" y="1855"/>
                  </a:moveTo>
                  <a:cubicBezTo>
                    <a:pt x="368" y="1855"/>
                    <a:pt x="483" y="1858"/>
                    <a:pt x="637" y="1864"/>
                  </a:cubicBezTo>
                  <a:cubicBezTo>
                    <a:pt x="637" y="1781"/>
                    <a:pt x="637" y="1781"/>
                    <a:pt x="637" y="1781"/>
                  </a:cubicBezTo>
                  <a:cubicBezTo>
                    <a:pt x="552" y="1780"/>
                    <a:pt x="493" y="1776"/>
                    <a:pt x="460" y="1769"/>
                  </a:cubicBezTo>
                  <a:cubicBezTo>
                    <a:pt x="439" y="1765"/>
                    <a:pt x="423" y="1757"/>
                    <a:pt x="413" y="1746"/>
                  </a:cubicBezTo>
                  <a:cubicBezTo>
                    <a:pt x="406" y="1738"/>
                    <a:pt x="402" y="1727"/>
                    <a:pt x="402" y="1716"/>
                  </a:cubicBezTo>
                  <a:cubicBezTo>
                    <a:pt x="402" y="1688"/>
                    <a:pt x="416" y="1644"/>
                    <a:pt x="442" y="1584"/>
                  </a:cubicBezTo>
                  <a:cubicBezTo>
                    <a:pt x="590" y="1249"/>
                    <a:pt x="590" y="1249"/>
                    <a:pt x="590" y="1249"/>
                  </a:cubicBezTo>
                  <a:cubicBezTo>
                    <a:pt x="1382" y="1249"/>
                    <a:pt x="1382" y="1249"/>
                    <a:pt x="1382" y="1249"/>
                  </a:cubicBezTo>
                  <a:cubicBezTo>
                    <a:pt x="1551" y="1648"/>
                    <a:pt x="1551" y="1648"/>
                    <a:pt x="1551" y="1648"/>
                  </a:cubicBezTo>
                  <a:cubicBezTo>
                    <a:pt x="1563" y="1679"/>
                    <a:pt x="1570" y="1703"/>
                    <a:pt x="1570" y="1723"/>
                  </a:cubicBezTo>
                  <a:cubicBezTo>
                    <a:pt x="1570" y="1734"/>
                    <a:pt x="1566" y="1744"/>
                    <a:pt x="1558" y="1753"/>
                  </a:cubicBezTo>
                  <a:cubicBezTo>
                    <a:pt x="1550" y="1761"/>
                    <a:pt x="1536" y="1767"/>
                    <a:pt x="1514" y="1772"/>
                  </a:cubicBezTo>
                  <a:cubicBezTo>
                    <a:pt x="1492" y="1776"/>
                    <a:pt x="1430" y="1779"/>
                    <a:pt x="1328" y="1781"/>
                  </a:cubicBezTo>
                  <a:cubicBezTo>
                    <a:pt x="1328" y="1864"/>
                    <a:pt x="1328" y="1864"/>
                    <a:pt x="1328" y="1864"/>
                  </a:cubicBezTo>
                  <a:cubicBezTo>
                    <a:pt x="1768" y="1855"/>
                    <a:pt x="1768" y="1855"/>
                    <a:pt x="1768" y="1855"/>
                  </a:cubicBezTo>
                  <a:cubicBezTo>
                    <a:pt x="1825" y="1855"/>
                    <a:pt x="1924" y="1858"/>
                    <a:pt x="2066" y="1864"/>
                  </a:cubicBezTo>
                  <a:cubicBezTo>
                    <a:pt x="2066" y="1781"/>
                    <a:pt x="2066" y="1781"/>
                    <a:pt x="2066" y="1781"/>
                  </a:cubicBezTo>
                  <a:cubicBezTo>
                    <a:pt x="1994" y="1780"/>
                    <a:pt x="1948" y="1775"/>
                    <a:pt x="1927" y="1766"/>
                  </a:cubicBezTo>
                  <a:cubicBezTo>
                    <a:pt x="1907" y="1756"/>
                    <a:pt x="1888" y="1736"/>
                    <a:pt x="1870" y="1706"/>
                  </a:cubicBezTo>
                  <a:cubicBezTo>
                    <a:pt x="1839" y="1651"/>
                    <a:pt x="1776" y="1518"/>
                    <a:pt x="1681" y="1307"/>
                  </a:cubicBezTo>
                  <a:cubicBezTo>
                    <a:pt x="1096" y="0"/>
                    <a:pt x="1096" y="0"/>
                    <a:pt x="1096" y="0"/>
                  </a:cubicBezTo>
                  <a:cubicBezTo>
                    <a:pt x="1010" y="0"/>
                    <a:pt x="1010" y="0"/>
                    <a:pt x="1010" y="0"/>
                  </a:cubicBezTo>
                  <a:cubicBezTo>
                    <a:pt x="887" y="279"/>
                    <a:pt x="807" y="459"/>
                    <a:pt x="770" y="539"/>
                  </a:cubicBezTo>
                  <a:cubicBezTo>
                    <a:pt x="427" y="1274"/>
                    <a:pt x="427" y="1274"/>
                    <a:pt x="427" y="1274"/>
                  </a:cubicBezTo>
                  <a:cubicBezTo>
                    <a:pt x="325" y="1486"/>
                    <a:pt x="265" y="1608"/>
                    <a:pt x="249" y="1640"/>
                  </a:cubicBezTo>
                  <a:cubicBezTo>
                    <a:pt x="221" y="1697"/>
                    <a:pt x="199" y="1732"/>
                    <a:pt x="184" y="1745"/>
                  </a:cubicBezTo>
                  <a:cubicBezTo>
                    <a:pt x="169" y="1759"/>
                    <a:pt x="153" y="1767"/>
                    <a:pt x="135" y="1773"/>
                  </a:cubicBezTo>
                  <a:cubicBezTo>
                    <a:pt x="117" y="1777"/>
                    <a:pt x="72" y="1780"/>
                    <a:pt x="0" y="1781"/>
                  </a:cubicBezTo>
                  <a:cubicBezTo>
                    <a:pt x="0" y="1864"/>
                    <a:pt x="0" y="1864"/>
                    <a:pt x="0" y="1864"/>
                  </a:cubicBezTo>
                  <a:cubicBezTo>
                    <a:pt x="105" y="1858"/>
                    <a:pt x="202" y="1855"/>
                    <a:pt x="291" y="1855"/>
                  </a:cubicBezTo>
                  <a:close/>
                  <a:moveTo>
                    <a:pt x="985" y="357"/>
                  </a:moveTo>
                  <a:cubicBezTo>
                    <a:pt x="1327" y="1139"/>
                    <a:pt x="1327" y="1139"/>
                    <a:pt x="1327" y="1139"/>
                  </a:cubicBezTo>
                  <a:cubicBezTo>
                    <a:pt x="637" y="1139"/>
                    <a:pt x="637" y="1139"/>
                    <a:pt x="637" y="1139"/>
                  </a:cubicBezTo>
                  <a:lnTo>
                    <a:pt x="985" y="35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17"/>
            <p:cNvSpPr>
              <a:spLocks noChangeAspect="1"/>
            </p:cNvSpPr>
            <p:nvPr/>
          </p:nvSpPr>
          <p:spPr bwMode="auto">
            <a:xfrm>
              <a:off x="-22573" y="-7619"/>
              <a:ext cx="4791" cy="4363"/>
            </a:xfrm>
            <a:custGeom>
              <a:avLst/>
              <a:gdLst>
                <a:gd name="T0" fmla="*/ 613123 w 2028"/>
                <a:gd name="T1" fmla="*/ 114151 h 1847"/>
                <a:gd name="T2" fmla="*/ 646386 w 2028"/>
                <a:gd name="T3" fmla="*/ 53674 h 1847"/>
                <a:gd name="T4" fmla="*/ 635705 w 2028"/>
                <a:gd name="T5" fmla="*/ 39796 h 1847"/>
                <a:gd name="T6" fmla="*/ 553127 w 2028"/>
                <a:gd name="T7" fmla="*/ 34061 h 1847"/>
                <a:gd name="T8" fmla="*/ 553127 w 2028"/>
                <a:gd name="T9" fmla="*/ 0 h 1847"/>
                <a:gd name="T10" fmla="*/ 701761 w 2028"/>
                <a:gd name="T11" fmla="*/ 3298 h 1847"/>
                <a:gd name="T12" fmla="*/ 832845 w 2028"/>
                <a:gd name="T13" fmla="*/ 0 h 1847"/>
                <a:gd name="T14" fmla="*/ 832845 w 2028"/>
                <a:gd name="T15" fmla="*/ 34061 h 1847"/>
                <a:gd name="T16" fmla="*/ 761105 w 2028"/>
                <a:gd name="T17" fmla="*/ 39796 h 1847"/>
                <a:gd name="T18" fmla="*/ 732258 w 2028"/>
                <a:gd name="T19" fmla="*/ 52436 h 1847"/>
                <a:gd name="T20" fmla="*/ 688250 w 2028"/>
                <a:gd name="T21" fmla="*/ 104214 h 1847"/>
                <a:gd name="T22" fmla="*/ 523910 w 2028"/>
                <a:gd name="T23" fmla="*/ 339523 h 1847"/>
                <a:gd name="T24" fmla="*/ 470595 w 2028"/>
                <a:gd name="T25" fmla="*/ 430567 h 1847"/>
                <a:gd name="T26" fmla="*/ 464479 w 2028"/>
                <a:gd name="T27" fmla="*/ 462502 h 1847"/>
                <a:gd name="T28" fmla="*/ 464479 w 2028"/>
                <a:gd name="T29" fmla="*/ 503167 h 1847"/>
                <a:gd name="T30" fmla="*/ 467257 w 2028"/>
                <a:gd name="T31" fmla="*/ 644378 h 1847"/>
                <a:gd name="T32" fmla="*/ 475667 w 2028"/>
                <a:gd name="T33" fmla="*/ 704352 h 1847"/>
                <a:gd name="T34" fmla="*/ 496095 w 2028"/>
                <a:gd name="T35" fmla="*/ 718227 h 1847"/>
                <a:gd name="T36" fmla="*/ 575423 w 2028"/>
                <a:gd name="T37" fmla="*/ 723965 h 1847"/>
                <a:gd name="T38" fmla="*/ 575423 w 2028"/>
                <a:gd name="T39" fmla="*/ 758026 h 1847"/>
                <a:gd name="T40" fmla="*/ 417235 w 2028"/>
                <a:gd name="T41" fmla="*/ 754414 h 1847"/>
                <a:gd name="T42" fmla="*/ 248943 w 2028"/>
                <a:gd name="T43" fmla="*/ 758026 h 1847"/>
                <a:gd name="T44" fmla="*/ 248943 w 2028"/>
                <a:gd name="T45" fmla="*/ 723965 h 1847"/>
                <a:gd name="T46" fmla="*/ 328552 w 2028"/>
                <a:gd name="T47" fmla="*/ 718227 h 1847"/>
                <a:gd name="T48" fmla="*/ 347827 w 2028"/>
                <a:gd name="T49" fmla="*/ 705930 h 1847"/>
                <a:gd name="T50" fmla="*/ 356518 w 2028"/>
                <a:gd name="T51" fmla="*/ 654157 h 1847"/>
                <a:gd name="T52" fmla="*/ 359694 w 2028"/>
                <a:gd name="T53" fmla="*/ 503167 h 1847"/>
                <a:gd name="T54" fmla="*/ 359694 w 2028"/>
                <a:gd name="T55" fmla="*/ 441173 h 1847"/>
                <a:gd name="T56" fmla="*/ 336717 w 2028"/>
                <a:gd name="T57" fmla="*/ 398587 h 1847"/>
                <a:gd name="T58" fmla="*/ 280059 w 2028"/>
                <a:gd name="T59" fmla="*/ 306634 h 1847"/>
                <a:gd name="T60" fmla="*/ 137177 w 2028"/>
                <a:gd name="T61" fmla="*/ 104214 h 1847"/>
                <a:gd name="T62" fmla="*/ 97712 w 2028"/>
                <a:gd name="T63" fmla="*/ 52436 h 1847"/>
                <a:gd name="T64" fmla="*/ 70577 w 2028"/>
                <a:gd name="T65" fmla="*/ 39796 h 1847"/>
                <a:gd name="T66" fmla="*/ 0 w 2028"/>
                <a:gd name="T67" fmla="*/ 34061 h 1847"/>
                <a:gd name="T68" fmla="*/ 0 w 2028"/>
                <a:gd name="T69" fmla="*/ 0 h 1847"/>
                <a:gd name="T70" fmla="*/ 132667 w 2028"/>
                <a:gd name="T71" fmla="*/ 3298 h 1847"/>
                <a:gd name="T72" fmla="*/ 339670 w 2028"/>
                <a:gd name="T73" fmla="*/ 0 h 1847"/>
                <a:gd name="T74" fmla="*/ 339670 w 2028"/>
                <a:gd name="T75" fmla="*/ 34061 h 1847"/>
                <a:gd name="T76" fmla="*/ 250500 w 2028"/>
                <a:gd name="T77" fmla="*/ 39796 h 1847"/>
                <a:gd name="T78" fmla="*/ 239004 w 2028"/>
                <a:gd name="T79" fmla="*/ 53674 h 1847"/>
                <a:gd name="T80" fmla="*/ 267349 w 2028"/>
                <a:gd name="T81" fmla="*/ 114151 h 1847"/>
                <a:gd name="T82" fmla="*/ 434453 w 2028"/>
                <a:gd name="T83" fmla="*/ 384168 h 1847"/>
                <a:gd name="T84" fmla="*/ 613123 w 2028"/>
                <a:gd name="T85" fmla="*/ 114151 h 184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028" h="1847">
                  <a:moveTo>
                    <a:pt x="1493" y="278"/>
                  </a:moveTo>
                  <a:cubicBezTo>
                    <a:pt x="1547" y="195"/>
                    <a:pt x="1574" y="147"/>
                    <a:pt x="1574" y="131"/>
                  </a:cubicBezTo>
                  <a:cubicBezTo>
                    <a:pt x="1575" y="115"/>
                    <a:pt x="1566" y="104"/>
                    <a:pt x="1548" y="97"/>
                  </a:cubicBezTo>
                  <a:cubicBezTo>
                    <a:pt x="1531" y="89"/>
                    <a:pt x="1452" y="85"/>
                    <a:pt x="1347" y="83"/>
                  </a:cubicBezTo>
                  <a:cubicBezTo>
                    <a:pt x="1347" y="0"/>
                    <a:pt x="1347" y="0"/>
                    <a:pt x="1347" y="0"/>
                  </a:cubicBezTo>
                  <a:cubicBezTo>
                    <a:pt x="1516" y="5"/>
                    <a:pt x="1615" y="8"/>
                    <a:pt x="1709" y="8"/>
                  </a:cubicBezTo>
                  <a:cubicBezTo>
                    <a:pt x="1799" y="8"/>
                    <a:pt x="1849" y="5"/>
                    <a:pt x="2028" y="0"/>
                  </a:cubicBezTo>
                  <a:cubicBezTo>
                    <a:pt x="2028" y="83"/>
                    <a:pt x="2028" y="83"/>
                    <a:pt x="2028" y="83"/>
                  </a:cubicBezTo>
                  <a:cubicBezTo>
                    <a:pt x="1920" y="85"/>
                    <a:pt x="1880" y="89"/>
                    <a:pt x="1853" y="97"/>
                  </a:cubicBezTo>
                  <a:cubicBezTo>
                    <a:pt x="1825" y="104"/>
                    <a:pt x="1802" y="114"/>
                    <a:pt x="1783" y="128"/>
                  </a:cubicBezTo>
                  <a:cubicBezTo>
                    <a:pt x="1760" y="145"/>
                    <a:pt x="1725" y="188"/>
                    <a:pt x="1676" y="254"/>
                  </a:cubicBezTo>
                  <a:cubicBezTo>
                    <a:pt x="1276" y="827"/>
                    <a:pt x="1276" y="827"/>
                    <a:pt x="1276" y="827"/>
                  </a:cubicBezTo>
                  <a:cubicBezTo>
                    <a:pt x="1199" y="948"/>
                    <a:pt x="1155" y="1022"/>
                    <a:pt x="1146" y="1049"/>
                  </a:cubicBezTo>
                  <a:cubicBezTo>
                    <a:pt x="1135" y="1076"/>
                    <a:pt x="1131" y="1103"/>
                    <a:pt x="1131" y="1127"/>
                  </a:cubicBezTo>
                  <a:cubicBezTo>
                    <a:pt x="1131" y="1226"/>
                    <a:pt x="1131" y="1226"/>
                    <a:pt x="1131" y="1226"/>
                  </a:cubicBezTo>
                  <a:cubicBezTo>
                    <a:pt x="1131" y="1344"/>
                    <a:pt x="1133" y="1459"/>
                    <a:pt x="1138" y="1570"/>
                  </a:cubicBezTo>
                  <a:cubicBezTo>
                    <a:pt x="1141" y="1652"/>
                    <a:pt x="1147" y="1700"/>
                    <a:pt x="1158" y="1716"/>
                  </a:cubicBezTo>
                  <a:cubicBezTo>
                    <a:pt x="1168" y="1731"/>
                    <a:pt x="1185" y="1742"/>
                    <a:pt x="1208" y="1750"/>
                  </a:cubicBezTo>
                  <a:cubicBezTo>
                    <a:pt x="1230" y="1758"/>
                    <a:pt x="1294" y="1762"/>
                    <a:pt x="1401" y="1764"/>
                  </a:cubicBezTo>
                  <a:cubicBezTo>
                    <a:pt x="1401" y="1847"/>
                    <a:pt x="1401" y="1847"/>
                    <a:pt x="1401" y="1847"/>
                  </a:cubicBezTo>
                  <a:cubicBezTo>
                    <a:pt x="1252" y="1841"/>
                    <a:pt x="1124" y="1838"/>
                    <a:pt x="1016" y="1838"/>
                  </a:cubicBezTo>
                  <a:cubicBezTo>
                    <a:pt x="913" y="1838"/>
                    <a:pt x="776" y="1841"/>
                    <a:pt x="606" y="1847"/>
                  </a:cubicBezTo>
                  <a:cubicBezTo>
                    <a:pt x="606" y="1764"/>
                    <a:pt x="606" y="1764"/>
                    <a:pt x="606" y="1764"/>
                  </a:cubicBezTo>
                  <a:cubicBezTo>
                    <a:pt x="712" y="1762"/>
                    <a:pt x="776" y="1758"/>
                    <a:pt x="800" y="1750"/>
                  </a:cubicBezTo>
                  <a:cubicBezTo>
                    <a:pt x="823" y="1742"/>
                    <a:pt x="839" y="1732"/>
                    <a:pt x="847" y="1720"/>
                  </a:cubicBezTo>
                  <a:cubicBezTo>
                    <a:pt x="858" y="1702"/>
                    <a:pt x="866" y="1660"/>
                    <a:pt x="868" y="1594"/>
                  </a:cubicBezTo>
                  <a:cubicBezTo>
                    <a:pt x="869" y="1576"/>
                    <a:pt x="872" y="1454"/>
                    <a:pt x="876" y="1226"/>
                  </a:cubicBezTo>
                  <a:cubicBezTo>
                    <a:pt x="876" y="1075"/>
                    <a:pt x="876" y="1075"/>
                    <a:pt x="876" y="1075"/>
                  </a:cubicBezTo>
                  <a:cubicBezTo>
                    <a:pt x="857" y="1036"/>
                    <a:pt x="838" y="1001"/>
                    <a:pt x="820" y="971"/>
                  </a:cubicBezTo>
                  <a:cubicBezTo>
                    <a:pt x="808" y="949"/>
                    <a:pt x="762" y="875"/>
                    <a:pt x="682" y="747"/>
                  </a:cubicBezTo>
                  <a:cubicBezTo>
                    <a:pt x="334" y="254"/>
                    <a:pt x="334" y="254"/>
                    <a:pt x="334" y="254"/>
                  </a:cubicBezTo>
                  <a:cubicBezTo>
                    <a:pt x="291" y="188"/>
                    <a:pt x="259" y="145"/>
                    <a:pt x="238" y="128"/>
                  </a:cubicBezTo>
                  <a:cubicBezTo>
                    <a:pt x="221" y="114"/>
                    <a:pt x="199" y="104"/>
                    <a:pt x="172" y="97"/>
                  </a:cubicBezTo>
                  <a:cubicBezTo>
                    <a:pt x="144" y="89"/>
                    <a:pt x="108" y="85"/>
                    <a:pt x="0" y="83"/>
                  </a:cubicBezTo>
                  <a:cubicBezTo>
                    <a:pt x="0" y="0"/>
                    <a:pt x="0" y="0"/>
                    <a:pt x="0" y="0"/>
                  </a:cubicBezTo>
                  <a:cubicBezTo>
                    <a:pt x="179" y="5"/>
                    <a:pt x="232" y="8"/>
                    <a:pt x="323" y="8"/>
                  </a:cubicBezTo>
                  <a:cubicBezTo>
                    <a:pt x="417" y="8"/>
                    <a:pt x="658" y="5"/>
                    <a:pt x="827" y="0"/>
                  </a:cubicBezTo>
                  <a:cubicBezTo>
                    <a:pt x="827" y="83"/>
                    <a:pt x="827" y="83"/>
                    <a:pt x="827" y="83"/>
                  </a:cubicBezTo>
                  <a:cubicBezTo>
                    <a:pt x="722" y="85"/>
                    <a:pt x="629" y="89"/>
                    <a:pt x="610" y="97"/>
                  </a:cubicBezTo>
                  <a:cubicBezTo>
                    <a:pt x="592" y="104"/>
                    <a:pt x="583" y="115"/>
                    <a:pt x="582" y="131"/>
                  </a:cubicBezTo>
                  <a:cubicBezTo>
                    <a:pt x="581" y="147"/>
                    <a:pt x="604" y="195"/>
                    <a:pt x="651" y="278"/>
                  </a:cubicBezTo>
                  <a:cubicBezTo>
                    <a:pt x="1058" y="936"/>
                    <a:pt x="1058" y="936"/>
                    <a:pt x="1058" y="936"/>
                  </a:cubicBezTo>
                  <a:lnTo>
                    <a:pt x="1493" y="27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18"/>
            <p:cNvSpPr>
              <a:spLocks noChangeAspect="1" noEditPoints="1"/>
            </p:cNvSpPr>
            <p:nvPr/>
          </p:nvSpPr>
          <p:spPr bwMode="auto">
            <a:xfrm>
              <a:off x="-17981" y="-7721"/>
              <a:ext cx="4871" cy="4545"/>
            </a:xfrm>
            <a:custGeom>
              <a:avLst/>
              <a:gdLst>
                <a:gd name="T0" fmla="*/ 151032 w 2062"/>
                <a:gd name="T1" fmla="*/ 192884 h 1924"/>
                <a:gd name="T2" fmla="*/ 251650 w 2062"/>
                <a:gd name="T3" fmla="*/ 83431 h 1924"/>
                <a:gd name="T4" fmla="*/ 407688 w 2062"/>
                <a:gd name="T5" fmla="*/ 45530 h 1924"/>
                <a:gd name="T6" fmla="*/ 522213 w 2062"/>
                <a:gd name="T7" fmla="*/ 63276 h 1924"/>
                <a:gd name="T8" fmla="*/ 608343 w 2062"/>
                <a:gd name="T9" fmla="*/ 107894 h 1924"/>
                <a:gd name="T10" fmla="*/ 665376 w 2062"/>
                <a:gd name="T11" fmla="*/ 169932 h 1924"/>
                <a:gd name="T12" fmla="*/ 703985 w 2062"/>
                <a:gd name="T13" fmla="*/ 249143 h 1924"/>
                <a:gd name="T14" fmla="*/ 727735 w 2062"/>
                <a:gd name="T15" fmla="*/ 405627 h 1924"/>
                <a:gd name="T16" fmla="*/ 694911 w 2062"/>
                <a:gd name="T17" fmla="*/ 581623 h 1924"/>
                <a:gd name="T18" fmla="*/ 596046 w 2062"/>
                <a:gd name="T19" fmla="*/ 699391 h 1924"/>
                <a:gd name="T20" fmla="*/ 439299 w 2062"/>
                <a:gd name="T21" fmla="*/ 741286 h 1924"/>
                <a:gd name="T22" fmla="*/ 321460 w 2062"/>
                <a:gd name="T23" fmla="*/ 720824 h 1924"/>
                <a:gd name="T24" fmla="*/ 224520 w 2062"/>
                <a:gd name="T25" fmla="*/ 656830 h 1924"/>
                <a:gd name="T26" fmla="*/ 154866 w 2062"/>
                <a:gd name="T27" fmla="*/ 549274 h 1924"/>
                <a:gd name="T28" fmla="*/ 127711 w 2062"/>
                <a:gd name="T29" fmla="*/ 458568 h 1924"/>
                <a:gd name="T30" fmla="*/ 116963 w 2062"/>
                <a:gd name="T31" fmla="*/ 355521 h 1924"/>
                <a:gd name="T32" fmla="*/ 151032 w 2062"/>
                <a:gd name="T33" fmla="*/ 192884 h 1924"/>
                <a:gd name="T34" fmla="*/ 27154 w 2062"/>
                <a:gd name="T35" fmla="*/ 551329 h 1924"/>
                <a:gd name="T36" fmla="*/ 107247 w 2062"/>
                <a:gd name="T37" fmla="*/ 681901 h 1924"/>
                <a:gd name="T38" fmla="*/ 235974 w 2062"/>
                <a:gd name="T39" fmla="*/ 762681 h 1924"/>
                <a:gd name="T40" fmla="*/ 399868 w 2062"/>
                <a:gd name="T41" fmla="*/ 789729 h 1924"/>
                <a:gd name="T42" fmla="*/ 719576 w 2062"/>
                <a:gd name="T43" fmla="*/ 669903 h 1924"/>
                <a:gd name="T44" fmla="*/ 846484 w 2062"/>
                <a:gd name="T45" fmla="*/ 370973 h 1924"/>
                <a:gd name="T46" fmla="*/ 833732 w 2062"/>
                <a:gd name="T47" fmla="*/ 265557 h 1924"/>
                <a:gd name="T48" fmla="*/ 800044 w 2062"/>
                <a:gd name="T49" fmla="*/ 180239 h 1924"/>
                <a:gd name="T50" fmla="*/ 723757 w 2062"/>
                <a:gd name="T51" fmla="*/ 90340 h 1924"/>
                <a:gd name="T52" fmla="*/ 599660 w 2062"/>
                <a:gd name="T53" fmla="*/ 25005 h 1924"/>
                <a:gd name="T54" fmla="*/ 431823 w 2062"/>
                <a:gd name="T55" fmla="*/ 0 h 1924"/>
                <a:gd name="T56" fmla="*/ 254072 w 2062"/>
                <a:gd name="T57" fmla="*/ 29212 h 1924"/>
                <a:gd name="T58" fmla="*/ 114525 w 2062"/>
                <a:gd name="T59" fmla="*/ 114816 h 1924"/>
                <a:gd name="T60" fmla="*/ 26245 w 2062"/>
                <a:gd name="T61" fmla="*/ 243793 h 1924"/>
                <a:gd name="T62" fmla="*/ 0 w 2062"/>
                <a:gd name="T63" fmla="*/ 400168 h 1924"/>
                <a:gd name="T64" fmla="*/ 27154 w 2062"/>
                <a:gd name="T65" fmla="*/ 551329 h 192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062" h="1924">
                  <a:moveTo>
                    <a:pt x="368" y="470"/>
                  </a:moveTo>
                  <a:cubicBezTo>
                    <a:pt x="423" y="354"/>
                    <a:pt x="504" y="265"/>
                    <a:pt x="613" y="203"/>
                  </a:cubicBezTo>
                  <a:cubicBezTo>
                    <a:pt x="722" y="142"/>
                    <a:pt x="848" y="111"/>
                    <a:pt x="993" y="111"/>
                  </a:cubicBezTo>
                  <a:cubicBezTo>
                    <a:pt x="1092" y="111"/>
                    <a:pt x="1186" y="125"/>
                    <a:pt x="1272" y="154"/>
                  </a:cubicBezTo>
                  <a:cubicBezTo>
                    <a:pt x="1358" y="184"/>
                    <a:pt x="1428" y="220"/>
                    <a:pt x="1482" y="263"/>
                  </a:cubicBezTo>
                  <a:cubicBezTo>
                    <a:pt x="1536" y="306"/>
                    <a:pt x="1582" y="357"/>
                    <a:pt x="1621" y="414"/>
                  </a:cubicBezTo>
                  <a:cubicBezTo>
                    <a:pt x="1661" y="472"/>
                    <a:pt x="1692" y="536"/>
                    <a:pt x="1715" y="607"/>
                  </a:cubicBezTo>
                  <a:cubicBezTo>
                    <a:pt x="1754" y="724"/>
                    <a:pt x="1773" y="851"/>
                    <a:pt x="1773" y="988"/>
                  </a:cubicBezTo>
                  <a:cubicBezTo>
                    <a:pt x="1773" y="1151"/>
                    <a:pt x="1746" y="1293"/>
                    <a:pt x="1693" y="1417"/>
                  </a:cubicBezTo>
                  <a:cubicBezTo>
                    <a:pt x="1640" y="1541"/>
                    <a:pt x="1559" y="1636"/>
                    <a:pt x="1452" y="1704"/>
                  </a:cubicBezTo>
                  <a:cubicBezTo>
                    <a:pt x="1344" y="1772"/>
                    <a:pt x="1217" y="1806"/>
                    <a:pt x="1070" y="1806"/>
                  </a:cubicBezTo>
                  <a:cubicBezTo>
                    <a:pt x="965" y="1806"/>
                    <a:pt x="869" y="1789"/>
                    <a:pt x="783" y="1756"/>
                  </a:cubicBezTo>
                  <a:cubicBezTo>
                    <a:pt x="696" y="1723"/>
                    <a:pt x="618" y="1671"/>
                    <a:pt x="547" y="1600"/>
                  </a:cubicBezTo>
                  <a:cubicBezTo>
                    <a:pt x="477" y="1530"/>
                    <a:pt x="420" y="1442"/>
                    <a:pt x="377" y="1338"/>
                  </a:cubicBezTo>
                  <a:cubicBezTo>
                    <a:pt x="350" y="1276"/>
                    <a:pt x="328" y="1203"/>
                    <a:pt x="311" y="1117"/>
                  </a:cubicBezTo>
                  <a:cubicBezTo>
                    <a:pt x="294" y="1032"/>
                    <a:pt x="285" y="949"/>
                    <a:pt x="285" y="866"/>
                  </a:cubicBezTo>
                  <a:cubicBezTo>
                    <a:pt x="285" y="719"/>
                    <a:pt x="313" y="587"/>
                    <a:pt x="368" y="470"/>
                  </a:cubicBezTo>
                  <a:close/>
                  <a:moveTo>
                    <a:pt x="66" y="1343"/>
                  </a:moveTo>
                  <a:cubicBezTo>
                    <a:pt x="111" y="1468"/>
                    <a:pt x="176" y="1574"/>
                    <a:pt x="261" y="1661"/>
                  </a:cubicBezTo>
                  <a:cubicBezTo>
                    <a:pt x="347" y="1748"/>
                    <a:pt x="451" y="1814"/>
                    <a:pt x="575" y="1858"/>
                  </a:cubicBezTo>
                  <a:cubicBezTo>
                    <a:pt x="698" y="1901"/>
                    <a:pt x="832" y="1924"/>
                    <a:pt x="974" y="1924"/>
                  </a:cubicBezTo>
                  <a:cubicBezTo>
                    <a:pt x="1288" y="1924"/>
                    <a:pt x="1547" y="1827"/>
                    <a:pt x="1753" y="1632"/>
                  </a:cubicBezTo>
                  <a:cubicBezTo>
                    <a:pt x="1959" y="1438"/>
                    <a:pt x="2062" y="1195"/>
                    <a:pt x="2062" y="904"/>
                  </a:cubicBezTo>
                  <a:cubicBezTo>
                    <a:pt x="2062" y="812"/>
                    <a:pt x="2052" y="727"/>
                    <a:pt x="2031" y="647"/>
                  </a:cubicBezTo>
                  <a:cubicBezTo>
                    <a:pt x="2011" y="566"/>
                    <a:pt x="1984" y="497"/>
                    <a:pt x="1949" y="439"/>
                  </a:cubicBezTo>
                  <a:cubicBezTo>
                    <a:pt x="1903" y="360"/>
                    <a:pt x="1842" y="287"/>
                    <a:pt x="1763" y="220"/>
                  </a:cubicBezTo>
                  <a:cubicBezTo>
                    <a:pt x="1684" y="154"/>
                    <a:pt x="1584" y="101"/>
                    <a:pt x="1461" y="61"/>
                  </a:cubicBezTo>
                  <a:cubicBezTo>
                    <a:pt x="1338" y="20"/>
                    <a:pt x="1202" y="0"/>
                    <a:pt x="1052" y="0"/>
                  </a:cubicBezTo>
                  <a:cubicBezTo>
                    <a:pt x="890" y="0"/>
                    <a:pt x="745" y="24"/>
                    <a:pt x="619" y="71"/>
                  </a:cubicBezTo>
                  <a:cubicBezTo>
                    <a:pt x="492" y="118"/>
                    <a:pt x="379" y="188"/>
                    <a:pt x="279" y="280"/>
                  </a:cubicBezTo>
                  <a:cubicBezTo>
                    <a:pt x="179" y="374"/>
                    <a:pt x="108" y="478"/>
                    <a:pt x="64" y="594"/>
                  </a:cubicBezTo>
                  <a:cubicBezTo>
                    <a:pt x="21" y="710"/>
                    <a:pt x="0" y="837"/>
                    <a:pt x="0" y="975"/>
                  </a:cubicBezTo>
                  <a:cubicBezTo>
                    <a:pt x="0" y="1096"/>
                    <a:pt x="22" y="1219"/>
                    <a:pt x="66" y="134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6527800" rtl="0" eaLnBrk="0" fontAlgn="base" hangingPunct="0">
        <a:spcBef>
          <a:spcPct val="0"/>
        </a:spcBef>
        <a:spcAft>
          <a:spcPct val="0"/>
        </a:spcAft>
        <a:defRPr sz="8700" b="1">
          <a:solidFill>
            <a:schemeClr val="tx2"/>
          </a:solidFill>
          <a:latin typeface="+mj-lt"/>
          <a:ea typeface="+mj-ea"/>
          <a:cs typeface="+mj-cs"/>
        </a:defRPr>
      </a:lvl1pPr>
      <a:lvl2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2pPr>
      <a:lvl3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3pPr>
      <a:lvl4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4pPr>
      <a:lvl5pPr algn="ctr" defTabSz="6527800" rtl="0" eaLnBrk="0" fontAlgn="base" hangingPunct="0">
        <a:spcBef>
          <a:spcPct val="0"/>
        </a:spcBef>
        <a:spcAft>
          <a:spcPct val="0"/>
        </a:spcAft>
        <a:defRPr sz="8700" b="1">
          <a:solidFill>
            <a:schemeClr val="tx2"/>
          </a:solidFill>
          <a:latin typeface="Arial" pitchFamily="34" charset="0"/>
          <a:cs typeface="Arial" pitchFamily="34" charset="0"/>
        </a:defRPr>
      </a:lvl5pPr>
      <a:lvl6pPr marL="457200" algn="ctr" defTabSz="6527800" rtl="0" fontAlgn="base">
        <a:spcBef>
          <a:spcPct val="0"/>
        </a:spcBef>
        <a:spcAft>
          <a:spcPct val="0"/>
        </a:spcAft>
        <a:defRPr sz="8700" b="1">
          <a:solidFill>
            <a:schemeClr val="tx2"/>
          </a:solidFill>
          <a:latin typeface="Arial" pitchFamily="34" charset="0"/>
          <a:cs typeface="Arial" pitchFamily="34" charset="0"/>
        </a:defRPr>
      </a:lvl6pPr>
      <a:lvl7pPr marL="914400" algn="ctr" defTabSz="6527800" rtl="0" fontAlgn="base">
        <a:spcBef>
          <a:spcPct val="0"/>
        </a:spcBef>
        <a:spcAft>
          <a:spcPct val="0"/>
        </a:spcAft>
        <a:defRPr sz="8700" b="1">
          <a:solidFill>
            <a:schemeClr val="tx2"/>
          </a:solidFill>
          <a:latin typeface="Arial" pitchFamily="34" charset="0"/>
          <a:cs typeface="Arial" pitchFamily="34" charset="0"/>
        </a:defRPr>
      </a:lvl7pPr>
      <a:lvl8pPr marL="1371600" algn="ctr" defTabSz="6527800" rtl="0" fontAlgn="base">
        <a:spcBef>
          <a:spcPct val="0"/>
        </a:spcBef>
        <a:spcAft>
          <a:spcPct val="0"/>
        </a:spcAft>
        <a:defRPr sz="8700" b="1">
          <a:solidFill>
            <a:schemeClr val="tx2"/>
          </a:solidFill>
          <a:latin typeface="Arial" pitchFamily="34" charset="0"/>
          <a:cs typeface="Arial" pitchFamily="34" charset="0"/>
        </a:defRPr>
      </a:lvl8pPr>
      <a:lvl9pPr marL="1828800" algn="ctr" defTabSz="6527800" rtl="0" fontAlgn="base">
        <a:spcBef>
          <a:spcPct val="0"/>
        </a:spcBef>
        <a:spcAft>
          <a:spcPct val="0"/>
        </a:spcAft>
        <a:defRPr sz="8700" b="1">
          <a:solidFill>
            <a:schemeClr val="tx2"/>
          </a:solidFill>
          <a:latin typeface="Arial" pitchFamily="34" charset="0"/>
          <a:cs typeface="Arial" pitchFamily="34" charset="0"/>
        </a:defRPr>
      </a:lvl9pPr>
    </p:titleStyle>
    <p:bodyStyle>
      <a:lvl1pPr marL="220663" indent="-220663" algn="l" defTabSz="6527800" rtl="0" eaLnBrk="0" fontAlgn="base" hangingPunct="0">
        <a:spcBef>
          <a:spcPct val="20000"/>
        </a:spcBef>
        <a:spcAft>
          <a:spcPct val="0"/>
        </a:spcAft>
        <a:buClr>
          <a:schemeClr val="folHlink"/>
        </a:buClr>
        <a:buSzPct val="120000"/>
        <a:buChar char="•"/>
        <a:defRPr sz="2700">
          <a:solidFill>
            <a:schemeClr val="tx1"/>
          </a:solidFill>
          <a:latin typeface="+mn-lt"/>
          <a:ea typeface="+mn-ea"/>
          <a:cs typeface="+mn-cs"/>
        </a:defRPr>
      </a:lvl1pPr>
      <a:lvl2pPr marL="774700" indent="-331788" algn="l" defTabSz="6527800" rtl="0" eaLnBrk="0" fontAlgn="base" hangingPunct="0">
        <a:spcBef>
          <a:spcPct val="20000"/>
        </a:spcBef>
        <a:spcAft>
          <a:spcPct val="0"/>
        </a:spcAft>
        <a:buChar char="–"/>
        <a:defRPr sz="2700">
          <a:solidFill>
            <a:schemeClr val="tx1"/>
          </a:solidFill>
          <a:latin typeface="+mn-lt"/>
          <a:cs typeface="+mn-cs"/>
        </a:defRPr>
      </a:lvl2pPr>
      <a:lvl3pPr marL="1217613" indent="-220663" algn="l" defTabSz="6527800" rtl="0" eaLnBrk="0" fontAlgn="base" hangingPunct="0">
        <a:spcBef>
          <a:spcPct val="20000"/>
        </a:spcBef>
        <a:spcAft>
          <a:spcPct val="0"/>
        </a:spcAft>
        <a:buChar char="•"/>
        <a:defRPr sz="2700">
          <a:solidFill>
            <a:schemeClr val="tx1"/>
          </a:solidFill>
          <a:latin typeface="+mn-lt"/>
          <a:cs typeface="+mn-cs"/>
        </a:defRPr>
      </a:lvl3pPr>
      <a:lvl4pPr marL="1438275" indent="-66675" algn="l" defTabSz="6527800" rtl="0" eaLnBrk="0" fontAlgn="base" hangingPunct="0">
        <a:spcBef>
          <a:spcPct val="20000"/>
        </a:spcBef>
        <a:spcAft>
          <a:spcPct val="0"/>
        </a:spcAft>
        <a:defRPr sz="2700">
          <a:solidFill>
            <a:schemeClr val="tx1"/>
          </a:solidFill>
          <a:latin typeface="+mn-lt"/>
          <a:cs typeface="+mn-cs"/>
        </a:defRPr>
      </a:lvl4pPr>
      <a:lvl5pPr marL="1881188" indent="-52388" algn="l" defTabSz="6527800" rtl="0" eaLnBrk="0" fontAlgn="base" hangingPunct="0">
        <a:spcBef>
          <a:spcPct val="20000"/>
        </a:spcBef>
        <a:spcAft>
          <a:spcPct val="0"/>
        </a:spcAft>
        <a:defRPr sz="2700">
          <a:solidFill>
            <a:schemeClr val="tx1"/>
          </a:solidFill>
          <a:latin typeface="+mn-lt"/>
          <a:cs typeface="+mn-cs"/>
        </a:defRPr>
      </a:lvl5pPr>
      <a:lvl6pPr marL="2338388" algn="l" defTabSz="6527800" rtl="0" fontAlgn="base">
        <a:spcBef>
          <a:spcPct val="20000"/>
        </a:spcBef>
        <a:spcAft>
          <a:spcPct val="0"/>
        </a:spcAft>
        <a:defRPr sz="2700">
          <a:solidFill>
            <a:schemeClr val="tx1"/>
          </a:solidFill>
          <a:latin typeface="+mn-lt"/>
          <a:cs typeface="+mn-cs"/>
        </a:defRPr>
      </a:lvl6pPr>
      <a:lvl7pPr marL="2795588" algn="l" defTabSz="6527800" rtl="0" fontAlgn="base">
        <a:spcBef>
          <a:spcPct val="20000"/>
        </a:spcBef>
        <a:spcAft>
          <a:spcPct val="0"/>
        </a:spcAft>
        <a:defRPr sz="2700">
          <a:solidFill>
            <a:schemeClr val="tx1"/>
          </a:solidFill>
          <a:latin typeface="+mn-lt"/>
          <a:cs typeface="+mn-cs"/>
        </a:defRPr>
      </a:lvl7pPr>
      <a:lvl8pPr marL="3252788" algn="l" defTabSz="6527800" rtl="0" fontAlgn="base">
        <a:spcBef>
          <a:spcPct val="20000"/>
        </a:spcBef>
        <a:spcAft>
          <a:spcPct val="0"/>
        </a:spcAft>
        <a:defRPr sz="2700">
          <a:solidFill>
            <a:schemeClr val="tx1"/>
          </a:solidFill>
          <a:latin typeface="+mn-lt"/>
          <a:cs typeface="+mn-cs"/>
        </a:defRPr>
      </a:lvl8pPr>
      <a:lvl9pPr marL="3709988" algn="l" defTabSz="6527800" rtl="0" fontAlgn="base">
        <a:spcBef>
          <a:spcPct val="20000"/>
        </a:spcBef>
        <a:spcAft>
          <a:spcPct val="0"/>
        </a:spcAft>
        <a:defRPr sz="27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jpeg"/><Relationship Id="rId7" Type="http://schemas.openxmlformats.org/officeDocument/2006/relationships/image" Target="../media/image5.emf"/><Relationship Id="rId12" Type="http://schemas.openxmlformats.org/officeDocument/2006/relationships/image" Target="../media/image10.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11" Type="http://schemas.openxmlformats.org/officeDocument/2006/relationships/image" Target="../media/image9.png"/><Relationship Id="rId5" Type="http://schemas.openxmlformats.org/officeDocument/2006/relationships/image" Target="../media/image3.emf"/><Relationship Id="rId10" Type="http://schemas.openxmlformats.org/officeDocument/2006/relationships/image" Target="../media/image8.emf"/><Relationship Id="rId4" Type="http://schemas.openxmlformats.org/officeDocument/2006/relationships/image" Target="../media/image2.png"/><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051" name="Text Box 544"/>
          <p:cNvSpPr txBox="1">
            <a:spLocks noChangeArrowheads="1"/>
          </p:cNvSpPr>
          <p:nvPr/>
        </p:nvSpPr>
        <p:spPr bwMode="auto">
          <a:xfrm>
            <a:off x="45888275" y="32521525"/>
            <a:ext cx="4654550"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77101" tIns="88550" rIns="0" bIns="88550">
            <a:spAutoFit/>
          </a:bodyPr>
          <a:lstStyle>
            <a:lvl1pPr defTabSz="6527800" eaLnBrk="0" hangingPunct="0">
              <a:defRPr sz="12800">
                <a:solidFill>
                  <a:schemeClr val="tx1"/>
                </a:solidFill>
                <a:latin typeface="Arial" pitchFamily="34" charset="0"/>
                <a:cs typeface="Arial" pitchFamily="34" charset="0"/>
              </a:defRPr>
            </a:lvl1pPr>
            <a:lvl2pPr marL="742950" indent="-285750" defTabSz="6527800" eaLnBrk="0" hangingPunct="0">
              <a:defRPr sz="12800">
                <a:solidFill>
                  <a:schemeClr val="tx1"/>
                </a:solidFill>
                <a:latin typeface="Arial" pitchFamily="34" charset="0"/>
                <a:cs typeface="Arial" pitchFamily="34" charset="0"/>
              </a:defRPr>
            </a:lvl2pPr>
            <a:lvl3pPr marL="1143000" indent="-228600" defTabSz="6527800" eaLnBrk="0" hangingPunct="0">
              <a:defRPr sz="12800">
                <a:solidFill>
                  <a:schemeClr val="tx1"/>
                </a:solidFill>
                <a:latin typeface="Arial" pitchFamily="34" charset="0"/>
                <a:cs typeface="Arial" pitchFamily="34" charset="0"/>
              </a:defRPr>
            </a:lvl3pPr>
            <a:lvl4pPr marL="1600200" indent="-228600" defTabSz="6527800" eaLnBrk="0" hangingPunct="0">
              <a:defRPr sz="12800">
                <a:solidFill>
                  <a:schemeClr val="tx1"/>
                </a:solidFill>
                <a:latin typeface="Arial" pitchFamily="34" charset="0"/>
                <a:cs typeface="Arial" pitchFamily="34" charset="0"/>
              </a:defRPr>
            </a:lvl4pPr>
            <a:lvl5pPr marL="2057400" indent="-228600" defTabSz="6527800" eaLnBrk="0" hangingPunct="0">
              <a:defRPr sz="12800">
                <a:solidFill>
                  <a:schemeClr val="tx1"/>
                </a:solidFill>
                <a:latin typeface="Arial" pitchFamily="34" charset="0"/>
                <a:cs typeface="Arial" pitchFamily="34" charset="0"/>
              </a:defRPr>
            </a:lvl5pPr>
            <a:lvl6pPr marL="2514600" indent="-228600" defTabSz="65278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65278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65278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6527800" eaLnBrk="0" fontAlgn="base" hangingPunct="0">
              <a:spcBef>
                <a:spcPct val="0"/>
              </a:spcBef>
              <a:spcAft>
                <a:spcPct val="0"/>
              </a:spcAft>
              <a:defRPr sz="12800">
                <a:solidFill>
                  <a:schemeClr val="tx1"/>
                </a:solidFill>
                <a:latin typeface="Arial" pitchFamily="34" charset="0"/>
                <a:cs typeface="Arial" pitchFamily="34" charset="0"/>
              </a:defRPr>
            </a:lvl9pPr>
          </a:lstStyle>
          <a:p>
            <a:pPr algn="r" eaLnBrk="1" hangingPunct="1"/>
            <a:r>
              <a:rPr lang="en-US" sz="1200" b="1" dirty="0">
                <a:solidFill>
                  <a:schemeClr val="tx2"/>
                </a:solidFill>
                <a:sym typeface="Symbol" pitchFamily="18" charset="2"/>
              </a:rPr>
              <a:t> </a:t>
            </a:r>
            <a:r>
              <a:rPr lang="en-US" sz="1200" b="1" dirty="0" smtClean="0">
                <a:solidFill>
                  <a:schemeClr val="tx2"/>
                </a:solidFill>
                <a:sym typeface="Symbol" pitchFamily="18" charset="2"/>
              </a:rPr>
              <a:t>2014 </a:t>
            </a:r>
            <a:r>
              <a:rPr lang="en-US" sz="1200" b="1" dirty="0">
                <a:solidFill>
                  <a:schemeClr val="tx2"/>
                </a:solidFill>
                <a:sym typeface="Symbol" pitchFamily="18" charset="2"/>
              </a:rPr>
              <a:t>Mayo Foundation for Medical Education and Research</a:t>
            </a:r>
          </a:p>
        </p:txBody>
      </p:sp>
      <p:sp>
        <p:nvSpPr>
          <p:cNvPr id="2052" name="Rectangle 575"/>
          <p:cNvSpPr>
            <a:spLocks noGrp="1" noChangeArrowheads="1"/>
          </p:cNvSpPr>
          <p:nvPr>
            <p:ph type="title"/>
          </p:nvPr>
        </p:nvSpPr>
        <p:spPr>
          <a:xfrm>
            <a:off x="4767263" y="-333375"/>
            <a:ext cx="41330562" cy="3990975"/>
          </a:xfrm>
          <a:noFill/>
          <a:extLst>
            <a:ext uri="{909E8E84-426E-40DD-AFC4-6F175D3DCCD1}">
              <a14:hiddenFill xmlns:a14="http://schemas.microsoft.com/office/drawing/2010/main">
                <a:solidFill>
                  <a:schemeClr val="bg1"/>
                </a:solidFill>
              </a14:hiddenFill>
            </a:ext>
          </a:extLst>
        </p:spPr>
        <p:txBody>
          <a:bodyPr lIns="753238" tIns="735721" rIns="753238"/>
          <a:lstStyle/>
          <a:p>
            <a:pPr eaLnBrk="1" hangingPunct="1"/>
            <a:r>
              <a:rPr lang="en-US" sz="9000" dirty="0">
                <a:solidFill>
                  <a:schemeClr val="accent1"/>
                </a:solidFill>
              </a:rPr>
              <a:t>Transcript profiling analysis of Alzheimer’s disease </a:t>
            </a:r>
            <a:r>
              <a:rPr lang="en-US" sz="9000" dirty="0" smtClean="0">
                <a:solidFill>
                  <a:schemeClr val="accent1"/>
                </a:solidFill>
              </a:rPr>
              <a:t>brains</a:t>
            </a:r>
          </a:p>
        </p:txBody>
      </p:sp>
      <p:sp>
        <p:nvSpPr>
          <p:cNvPr id="2053" name="Rectangle 576"/>
          <p:cNvSpPr>
            <a:spLocks noChangeArrowheads="1"/>
          </p:cNvSpPr>
          <p:nvPr/>
        </p:nvSpPr>
        <p:spPr bwMode="auto">
          <a:xfrm>
            <a:off x="5802313" y="1227138"/>
            <a:ext cx="39292212" cy="3857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848180" rIns="0" bIns="0"/>
          <a:lstStyle/>
          <a:p>
            <a:pPr algn="ctr" defTabSz="12504738">
              <a:spcBef>
                <a:spcPct val="20000"/>
              </a:spcBef>
              <a:buClr>
                <a:schemeClr val="folHlink"/>
              </a:buClr>
              <a:buSzPct val="120000"/>
            </a:pPr>
            <a:r>
              <a:rPr lang="en-US" sz="4800" b="1" dirty="0">
                <a:solidFill>
                  <a:schemeClr val="tx2"/>
                </a:solidFill>
              </a:rPr>
              <a:t>Mariet Allen</a:t>
            </a:r>
            <a:r>
              <a:rPr lang="en-US" sz="4800" b="1" baseline="30000" dirty="0">
                <a:solidFill>
                  <a:schemeClr val="tx2"/>
                </a:solidFill>
              </a:rPr>
              <a:t>1</a:t>
            </a:r>
            <a:r>
              <a:rPr lang="en-US" sz="4800" b="1" dirty="0">
                <a:solidFill>
                  <a:schemeClr val="tx2"/>
                </a:solidFill>
              </a:rPr>
              <a:t>, Daniel Serie</a:t>
            </a:r>
            <a:r>
              <a:rPr lang="en-US" sz="4800" b="1" baseline="30000" dirty="0">
                <a:solidFill>
                  <a:schemeClr val="tx2"/>
                </a:solidFill>
              </a:rPr>
              <a:t>4</a:t>
            </a:r>
            <a:r>
              <a:rPr lang="en-US" sz="4800" b="1" dirty="0">
                <a:solidFill>
                  <a:schemeClr val="tx2"/>
                </a:solidFill>
              </a:rPr>
              <a:t>, Michael Walsh</a:t>
            </a:r>
            <a:r>
              <a:rPr lang="en-US" sz="4800" b="1" baseline="30000" dirty="0">
                <a:solidFill>
                  <a:schemeClr val="tx2"/>
                </a:solidFill>
              </a:rPr>
              <a:t>4</a:t>
            </a:r>
            <a:r>
              <a:rPr lang="en-US" sz="4800" b="1" dirty="0">
                <a:solidFill>
                  <a:schemeClr val="tx2"/>
                </a:solidFill>
              </a:rPr>
              <a:t>, Zhifu Sun</a:t>
            </a:r>
            <a:r>
              <a:rPr lang="en-US" sz="4800" b="1" baseline="30000" dirty="0">
                <a:solidFill>
                  <a:schemeClr val="tx2"/>
                </a:solidFill>
              </a:rPr>
              <a:t>3</a:t>
            </a:r>
            <a:r>
              <a:rPr lang="en-US" sz="4800" b="1" dirty="0">
                <a:solidFill>
                  <a:schemeClr val="tx2"/>
                </a:solidFill>
              </a:rPr>
              <a:t>, Saurabh Baheti</a:t>
            </a:r>
            <a:r>
              <a:rPr lang="en-US" sz="4800" b="1" baseline="30000" dirty="0">
                <a:solidFill>
                  <a:schemeClr val="tx2"/>
                </a:solidFill>
              </a:rPr>
              <a:t>3</a:t>
            </a:r>
            <a:r>
              <a:rPr lang="en-US" sz="4800" b="1" dirty="0">
                <a:solidFill>
                  <a:schemeClr val="tx2"/>
                </a:solidFill>
              </a:rPr>
              <a:t>, Fanggeng Zou</a:t>
            </a:r>
            <a:r>
              <a:rPr lang="en-US" sz="4800" b="1" baseline="30000" dirty="0">
                <a:solidFill>
                  <a:schemeClr val="tx2"/>
                </a:solidFill>
              </a:rPr>
              <a:t>1</a:t>
            </a:r>
            <a:r>
              <a:rPr lang="en-US" sz="4800" b="1" dirty="0">
                <a:solidFill>
                  <a:schemeClr val="tx2"/>
                </a:solidFill>
              </a:rPr>
              <a:t>, High Seng Chai</a:t>
            </a:r>
            <a:r>
              <a:rPr lang="en-US" sz="4800" b="1" baseline="30000" dirty="0">
                <a:solidFill>
                  <a:schemeClr val="tx2"/>
                </a:solidFill>
              </a:rPr>
              <a:t>3</a:t>
            </a:r>
            <a:r>
              <a:rPr lang="en-US" sz="4800" b="1" dirty="0">
                <a:solidFill>
                  <a:schemeClr val="tx2"/>
                </a:solidFill>
              </a:rPr>
              <a:t>, Curtis S. Younkin</a:t>
            </a:r>
            <a:r>
              <a:rPr lang="en-US" sz="4800" b="1" baseline="30000" dirty="0">
                <a:solidFill>
                  <a:schemeClr val="tx2"/>
                </a:solidFill>
              </a:rPr>
              <a:t>1</a:t>
            </a:r>
            <a:r>
              <a:rPr lang="en-US" sz="4800" b="1" dirty="0">
                <a:solidFill>
                  <a:schemeClr val="tx2"/>
                </a:solidFill>
              </a:rPr>
              <a:t>, Julia Crook</a:t>
            </a:r>
            <a:r>
              <a:rPr lang="en-US" sz="4800" b="1" baseline="30000" dirty="0">
                <a:solidFill>
                  <a:schemeClr val="tx2"/>
                </a:solidFill>
              </a:rPr>
              <a:t>4</a:t>
            </a:r>
            <a:r>
              <a:rPr lang="en-US" sz="4800" b="1" dirty="0">
                <a:solidFill>
                  <a:schemeClr val="tx2"/>
                </a:solidFill>
              </a:rPr>
              <a:t>, V. Shane Pankratz</a:t>
            </a:r>
            <a:r>
              <a:rPr lang="en-US" sz="4800" b="1" baseline="30000" dirty="0">
                <a:solidFill>
                  <a:schemeClr val="tx2"/>
                </a:solidFill>
              </a:rPr>
              <a:t>3</a:t>
            </a:r>
            <a:r>
              <a:rPr lang="en-US" sz="4800" b="1" dirty="0">
                <a:solidFill>
                  <a:schemeClr val="tx2"/>
                </a:solidFill>
              </a:rPr>
              <a:t>, Minerva M. Carrasquillo</a:t>
            </a:r>
            <a:r>
              <a:rPr lang="en-US" sz="4800" b="1" baseline="30000" dirty="0">
                <a:solidFill>
                  <a:schemeClr val="tx2"/>
                </a:solidFill>
              </a:rPr>
              <a:t>1</a:t>
            </a:r>
            <a:r>
              <a:rPr lang="en-US" sz="4800" b="1" dirty="0">
                <a:solidFill>
                  <a:schemeClr val="tx2"/>
                </a:solidFill>
              </a:rPr>
              <a:t>, Asha A. Nair</a:t>
            </a:r>
            <a:r>
              <a:rPr lang="en-US" sz="4800" b="1" baseline="30000" dirty="0">
                <a:solidFill>
                  <a:schemeClr val="tx2"/>
                </a:solidFill>
              </a:rPr>
              <a:t>3</a:t>
            </a:r>
            <a:r>
              <a:rPr lang="en-US" sz="4800" b="1" dirty="0">
                <a:solidFill>
                  <a:schemeClr val="tx2"/>
                </a:solidFill>
              </a:rPr>
              <a:t>, Sumit Middha</a:t>
            </a:r>
            <a:r>
              <a:rPr lang="en-US" sz="4800" b="1" baseline="30000" dirty="0">
                <a:solidFill>
                  <a:schemeClr val="tx2"/>
                </a:solidFill>
              </a:rPr>
              <a:t>3</a:t>
            </a:r>
            <a:r>
              <a:rPr lang="en-US" sz="4800" b="1" dirty="0">
                <a:solidFill>
                  <a:schemeClr val="tx2"/>
                </a:solidFill>
              </a:rPr>
              <a:t>, </a:t>
            </a:r>
            <a:r>
              <a:rPr lang="en-US" sz="4800" b="1" dirty="0" err="1">
                <a:solidFill>
                  <a:schemeClr val="tx2"/>
                </a:solidFill>
              </a:rPr>
              <a:t>Sooraj</a:t>
            </a:r>
            <a:r>
              <a:rPr lang="en-US" sz="4800" b="1" dirty="0">
                <a:solidFill>
                  <a:schemeClr val="tx2"/>
                </a:solidFill>
              </a:rPr>
              <a:t> Maharjan</a:t>
            </a:r>
            <a:r>
              <a:rPr lang="en-US" sz="4800" b="1" baseline="30000" dirty="0">
                <a:solidFill>
                  <a:schemeClr val="tx2"/>
                </a:solidFill>
              </a:rPr>
              <a:t>3</a:t>
            </a:r>
            <a:r>
              <a:rPr lang="en-US" sz="4800" b="1" dirty="0">
                <a:solidFill>
                  <a:schemeClr val="tx2"/>
                </a:solidFill>
              </a:rPr>
              <a:t>, Thuy Nguyen</a:t>
            </a:r>
            <a:r>
              <a:rPr lang="en-US" sz="4800" b="1" baseline="30000" dirty="0">
                <a:solidFill>
                  <a:schemeClr val="tx2"/>
                </a:solidFill>
              </a:rPr>
              <a:t>1</a:t>
            </a:r>
            <a:r>
              <a:rPr lang="en-US" sz="4800" b="1" dirty="0">
                <a:solidFill>
                  <a:schemeClr val="tx2"/>
                </a:solidFill>
              </a:rPr>
              <a:t>, Li Ma</a:t>
            </a:r>
            <a:r>
              <a:rPr lang="en-US" sz="4800" b="1" baseline="30000" dirty="0">
                <a:solidFill>
                  <a:schemeClr val="tx2"/>
                </a:solidFill>
              </a:rPr>
              <a:t>1</a:t>
            </a:r>
            <a:r>
              <a:rPr lang="en-US" sz="4800" b="1" dirty="0">
                <a:solidFill>
                  <a:schemeClr val="tx2"/>
                </a:solidFill>
              </a:rPr>
              <a:t>, Kimberly G. Malphrus1, Sarah Lincoln</a:t>
            </a:r>
            <a:r>
              <a:rPr lang="en-US" sz="4800" b="1" baseline="30000" dirty="0">
                <a:solidFill>
                  <a:schemeClr val="tx2"/>
                </a:solidFill>
              </a:rPr>
              <a:t>1</a:t>
            </a:r>
            <a:r>
              <a:rPr lang="en-US" sz="4800" b="1" dirty="0">
                <a:solidFill>
                  <a:schemeClr val="tx2"/>
                </a:solidFill>
              </a:rPr>
              <a:t>, Gina Bisceglio</a:t>
            </a:r>
            <a:r>
              <a:rPr lang="en-US" sz="4800" b="1" baseline="30000" dirty="0">
                <a:solidFill>
                  <a:schemeClr val="tx2"/>
                </a:solidFill>
              </a:rPr>
              <a:t>1</a:t>
            </a:r>
            <a:r>
              <a:rPr lang="en-US" sz="4800" b="1" dirty="0">
                <a:solidFill>
                  <a:schemeClr val="tx2"/>
                </a:solidFill>
              </a:rPr>
              <a:t>, Christopher P. Kolbert</a:t>
            </a:r>
            <a:r>
              <a:rPr lang="en-US" sz="4800" b="1" baseline="30000" dirty="0">
                <a:solidFill>
                  <a:schemeClr val="tx2"/>
                </a:solidFill>
              </a:rPr>
              <a:t>6</a:t>
            </a:r>
            <a:r>
              <a:rPr lang="en-US" sz="4800" b="1" dirty="0">
                <a:solidFill>
                  <a:schemeClr val="tx2"/>
                </a:solidFill>
              </a:rPr>
              <a:t>, Jin Jen</a:t>
            </a:r>
            <a:r>
              <a:rPr lang="en-US" sz="4800" b="1" baseline="30000" dirty="0">
                <a:solidFill>
                  <a:schemeClr val="tx2"/>
                </a:solidFill>
              </a:rPr>
              <a:t>6</a:t>
            </a:r>
            <a:r>
              <a:rPr lang="en-US" sz="4800" b="1" dirty="0">
                <a:solidFill>
                  <a:schemeClr val="tx2"/>
                </a:solidFill>
              </a:rPr>
              <a:t>, Ronald C. Petersen</a:t>
            </a:r>
            <a:r>
              <a:rPr lang="en-US" sz="4800" b="1" baseline="30000" dirty="0">
                <a:solidFill>
                  <a:schemeClr val="tx2"/>
                </a:solidFill>
              </a:rPr>
              <a:t>7</a:t>
            </a:r>
            <a:r>
              <a:rPr lang="en-US" sz="4800" b="1" dirty="0">
                <a:solidFill>
                  <a:schemeClr val="tx2"/>
                </a:solidFill>
              </a:rPr>
              <a:t>, Neill R. Graff-Radford</a:t>
            </a:r>
            <a:r>
              <a:rPr lang="en-US" sz="4800" b="1" baseline="30000" dirty="0">
                <a:solidFill>
                  <a:schemeClr val="tx2"/>
                </a:solidFill>
              </a:rPr>
              <a:t>2</a:t>
            </a:r>
            <a:r>
              <a:rPr lang="en-US" sz="4800" b="1" dirty="0">
                <a:solidFill>
                  <a:schemeClr val="tx2"/>
                </a:solidFill>
              </a:rPr>
              <a:t>, Dennis W. Dickson</a:t>
            </a:r>
            <a:r>
              <a:rPr lang="en-US" sz="4800" b="1" baseline="30000" dirty="0">
                <a:solidFill>
                  <a:schemeClr val="tx2"/>
                </a:solidFill>
              </a:rPr>
              <a:t>1</a:t>
            </a:r>
            <a:r>
              <a:rPr lang="en-US" sz="4800" b="1" dirty="0">
                <a:solidFill>
                  <a:schemeClr val="tx2"/>
                </a:solidFill>
              </a:rPr>
              <a:t>, Steven G. Younkin</a:t>
            </a:r>
            <a:r>
              <a:rPr lang="en-US" sz="4800" b="1" baseline="30000" dirty="0">
                <a:solidFill>
                  <a:schemeClr val="tx2"/>
                </a:solidFill>
              </a:rPr>
              <a:t>1</a:t>
            </a:r>
            <a:r>
              <a:rPr lang="en-US" sz="4800" b="1" dirty="0">
                <a:solidFill>
                  <a:schemeClr val="tx2"/>
                </a:solidFill>
              </a:rPr>
              <a:t>, Yan W. Asmann</a:t>
            </a:r>
            <a:r>
              <a:rPr lang="en-US" sz="4800" b="1" baseline="30000" dirty="0">
                <a:solidFill>
                  <a:schemeClr val="tx2"/>
                </a:solidFill>
              </a:rPr>
              <a:t>4</a:t>
            </a:r>
            <a:r>
              <a:rPr lang="en-US" sz="4800" b="1" dirty="0">
                <a:solidFill>
                  <a:schemeClr val="tx2"/>
                </a:solidFill>
              </a:rPr>
              <a:t>, Nilufer </a:t>
            </a:r>
            <a:r>
              <a:rPr lang="en-US" sz="4800" b="1" dirty="0" smtClean="0">
                <a:solidFill>
                  <a:schemeClr val="tx2"/>
                </a:solidFill>
              </a:rPr>
              <a:t>Ertekin-Taner</a:t>
            </a:r>
            <a:r>
              <a:rPr lang="en-US" sz="4800" b="1" baseline="30000" dirty="0" smtClean="0">
                <a:solidFill>
                  <a:schemeClr val="tx2"/>
                </a:solidFill>
              </a:rPr>
              <a:t>1,2</a:t>
            </a:r>
            <a:endParaRPr lang="en-US" sz="4800" b="1" baseline="30000" dirty="0">
              <a:solidFill>
                <a:schemeClr val="tx2"/>
              </a:solidFill>
            </a:endParaRPr>
          </a:p>
        </p:txBody>
      </p:sp>
      <p:sp>
        <p:nvSpPr>
          <p:cNvPr id="2054" name="Line 578"/>
          <p:cNvSpPr>
            <a:spLocks noChangeShapeType="1"/>
          </p:cNvSpPr>
          <p:nvPr/>
        </p:nvSpPr>
        <p:spPr bwMode="auto">
          <a:xfrm>
            <a:off x="658813" y="6596063"/>
            <a:ext cx="50185637"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055" name="Picture 579" descr="ja-birdsall_cro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56475" y="912813"/>
            <a:ext cx="5178425" cy="465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Text Box 580"/>
          <p:cNvSpPr txBox="1">
            <a:spLocks noChangeArrowheads="1"/>
          </p:cNvSpPr>
          <p:nvPr/>
        </p:nvSpPr>
        <p:spPr bwMode="auto">
          <a:xfrm>
            <a:off x="673100" y="8366125"/>
            <a:ext cx="11271250" cy="15998825"/>
          </a:xfrm>
          <a:prstGeom prst="rect">
            <a:avLst/>
          </a:prstGeom>
          <a:solidFill>
            <a:schemeClr val="tx2"/>
          </a:solid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marL="0" lvl="1" algn="just" eaLnBrk="1" hangingPunct="1">
              <a:spcBef>
                <a:spcPts val="600"/>
              </a:spcBef>
              <a:spcAft>
                <a:spcPts val="600"/>
              </a:spcAft>
              <a:buFont typeface="Wingdings" pitchFamily="2" charset="2"/>
              <a:buNone/>
            </a:pPr>
            <a:r>
              <a:rPr lang="en-US" altLang="ja-JP" sz="2800" b="1" dirty="0" smtClean="0">
                <a:solidFill>
                  <a:srgbClr val="000000"/>
                </a:solidFill>
                <a:ea typeface="MS PGothic" pitchFamily="34" charset="-128"/>
              </a:rPr>
              <a:t>Objective</a:t>
            </a:r>
            <a:r>
              <a:rPr lang="en-US" altLang="ja-JP" sz="2800" dirty="0" smtClean="0">
                <a:solidFill>
                  <a:srgbClr val="000000"/>
                </a:solidFill>
                <a:ea typeface="MS PGothic" pitchFamily="34" charset="-128"/>
              </a:rPr>
              <a:t>: To use microarray and </a:t>
            </a:r>
            <a:r>
              <a:rPr lang="en-US" altLang="ja-JP" sz="2800" dirty="0" err="1" smtClean="0">
                <a:solidFill>
                  <a:srgbClr val="000000"/>
                </a:solidFill>
                <a:ea typeface="MS PGothic" pitchFamily="34" charset="-128"/>
              </a:rPr>
              <a:t>methylome</a:t>
            </a:r>
            <a:r>
              <a:rPr lang="en-US" altLang="ja-JP" sz="2800" dirty="0" smtClean="0">
                <a:solidFill>
                  <a:srgbClr val="000000"/>
                </a:solidFill>
                <a:ea typeface="MS PGothic" pitchFamily="34" charset="-128"/>
              </a:rPr>
              <a:t> data to identify genes that are differentially expressed in AD vs. non-AD brains. </a:t>
            </a:r>
          </a:p>
          <a:p>
            <a:pPr marL="0" lvl="1" algn="just" eaLnBrk="1" hangingPunct="1">
              <a:spcBef>
                <a:spcPts val="600"/>
              </a:spcBef>
              <a:spcAft>
                <a:spcPts val="600"/>
              </a:spcAft>
              <a:buFont typeface="Wingdings" pitchFamily="2" charset="2"/>
              <a:buNone/>
            </a:pPr>
            <a:r>
              <a:rPr lang="en-US" altLang="ja-JP" sz="2800" b="1" dirty="0" smtClean="0">
                <a:solidFill>
                  <a:srgbClr val="000000"/>
                </a:solidFill>
                <a:ea typeface="MS PGothic" pitchFamily="34" charset="-128"/>
              </a:rPr>
              <a:t>Background</a:t>
            </a:r>
            <a:r>
              <a:rPr lang="en-US" altLang="ja-JP" sz="2800" dirty="0" smtClean="0">
                <a:solidFill>
                  <a:srgbClr val="000000"/>
                </a:solidFill>
                <a:ea typeface="MS PGothic" pitchFamily="34" charset="-128"/>
              </a:rPr>
              <a:t>: Despite the success of recent LOAD GWAS studies, much of the heritability of LOAD remains unexplained. We hypothesize that evaluation of brain gene expression provides an additional avenue for identification of novel LOAD genes and pathways that may be potential drug targets. We previously performed a gene expression GWAS that assessed mRNA levels of ~24,000 transcripts in two brain regions (temporal cortex and cerebellum) for ~ 200 AD subjects and ~200 subjects with other pathologies We have now performed transcript profiling analysis comparing gene expression levels between AD and non-AD subjects in both brain regions and conducted pathway analysis on these data. In addition, we collected whole genome </a:t>
            </a:r>
            <a:r>
              <a:rPr lang="en-US" altLang="ja-JP" sz="2800" dirty="0" err="1" smtClean="0">
                <a:solidFill>
                  <a:srgbClr val="000000"/>
                </a:solidFill>
                <a:ea typeface="MS PGothic" pitchFamily="34" charset="-128"/>
              </a:rPr>
              <a:t>CpG</a:t>
            </a:r>
            <a:r>
              <a:rPr lang="en-US" altLang="ja-JP" sz="2800" dirty="0" smtClean="0">
                <a:solidFill>
                  <a:srgbClr val="000000"/>
                </a:solidFill>
                <a:ea typeface="MS PGothic" pitchFamily="34" charset="-128"/>
              </a:rPr>
              <a:t> methylation data (methylome) on a subset of these subjects for further evaluation.</a:t>
            </a:r>
          </a:p>
          <a:p>
            <a:pPr marL="0" lvl="1" algn="just" eaLnBrk="1" hangingPunct="1">
              <a:spcBef>
                <a:spcPts val="600"/>
              </a:spcBef>
              <a:spcAft>
                <a:spcPts val="600"/>
              </a:spcAft>
              <a:buFont typeface="Wingdings" pitchFamily="2" charset="2"/>
              <a:buNone/>
            </a:pPr>
            <a:r>
              <a:rPr lang="en-US" altLang="ja-JP" sz="2800" b="1" dirty="0" smtClean="0">
                <a:solidFill>
                  <a:srgbClr val="000000"/>
                </a:solidFill>
                <a:ea typeface="MS PGothic" pitchFamily="34" charset="-128"/>
              </a:rPr>
              <a:t>Design/Methods</a:t>
            </a:r>
            <a:r>
              <a:rPr lang="en-US" altLang="ja-JP" sz="2800" dirty="0" smtClean="0">
                <a:solidFill>
                  <a:srgbClr val="000000"/>
                </a:solidFill>
                <a:ea typeface="MS PGothic" pitchFamily="34" charset="-128"/>
              </a:rPr>
              <a:t>: Gene expression levels were measured by the Illumina HT-12 V4 Expression </a:t>
            </a:r>
            <a:r>
              <a:rPr lang="en-US" altLang="ja-JP" sz="2800" dirty="0" err="1" smtClean="0">
                <a:solidFill>
                  <a:srgbClr val="000000"/>
                </a:solidFill>
                <a:ea typeface="MS PGothic" pitchFamily="34" charset="-128"/>
              </a:rPr>
              <a:t>BeadChip</a:t>
            </a:r>
            <a:r>
              <a:rPr lang="en-US" altLang="ja-JP" sz="2800" dirty="0" smtClean="0">
                <a:solidFill>
                  <a:srgbClr val="000000"/>
                </a:solidFill>
                <a:ea typeface="MS PGothic" pitchFamily="34" charset="-128"/>
              </a:rPr>
              <a:t> arrays using the Whole-Genome DASL HT assay and appropriate data quality control was implemented. Transcript profiling analysis was carried out in R using linear regression with appropriate covariates. Gene pathway analysis was executed using </a:t>
            </a:r>
            <a:r>
              <a:rPr lang="en-US" altLang="ja-JP" sz="2800" dirty="0" err="1" smtClean="0">
                <a:solidFill>
                  <a:srgbClr val="000000"/>
                </a:solidFill>
                <a:ea typeface="MS PGothic" pitchFamily="34" charset="-128"/>
              </a:rPr>
              <a:t>MetaCore</a:t>
            </a:r>
            <a:r>
              <a:rPr lang="en-US" altLang="ja-JP" sz="2800" dirty="0" smtClean="0">
                <a:solidFill>
                  <a:srgbClr val="000000"/>
                </a:solidFill>
                <a:ea typeface="MS PGothic" pitchFamily="34" charset="-128"/>
              </a:rPr>
              <a:t> for the two brain regions separately. </a:t>
            </a:r>
          </a:p>
          <a:p>
            <a:pPr marL="0" lvl="1" algn="just" eaLnBrk="1" hangingPunct="1">
              <a:spcBef>
                <a:spcPts val="600"/>
              </a:spcBef>
              <a:spcAft>
                <a:spcPts val="600"/>
              </a:spcAft>
              <a:buFont typeface="Wingdings" pitchFamily="2" charset="2"/>
              <a:buNone/>
            </a:pPr>
            <a:r>
              <a:rPr lang="en-US" altLang="ja-JP" sz="2800" b="1" dirty="0" smtClean="0">
                <a:solidFill>
                  <a:srgbClr val="000000"/>
                </a:solidFill>
                <a:ea typeface="MS PGothic" pitchFamily="34" charset="-128"/>
              </a:rPr>
              <a:t>Results</a:t>
            </a:r>
            <a:r>
              <a:rPr lang="en-US" altLang="ja-JP" sz="2800" dirty="0" smtClean="0">
                <a:solidFill>
                  <a:srgbClr val="000000"/>
                </a:solidFill>
                <a:ea typeface="MS PGothic" pitchFamily="34" charset="-128"/>
              </a:rPr>
              <a:t>: Following QC ~17,000 gene expression measures were robustly detected in each brain region. Transcript profiling analysis identified 743 targets in the cerebellum and 2839 targets in the temporal cortex (un-corrected p-value &lt;0.01) that were selected for pathway analysis. In the temporal cortex several significant pathways and GO Processes were identified including but not limited to oxidative phosphorylation and lipid </a:t>
            </a:r>
            <a:r>
              <a:rPr lang="en-US" altLang="ja-JP" sz="2800" dirty="0">
                <a:solidFill>
                  <a:srgbClr val="000000"/>
                </a:solidFill>
                <a:ea typeface="MS PGothic" pitchFamily="34" charset="-128"/>
              </a:rPr>
              <a:t>metabolism</a:t>
            </a:r>
            <a:r>
              <a:rPr lang="en-US" altLang="ja-JP" sz="2800" dirty="0" smtClean="0">
                <a:solidFill>
                  <a:srgbClr val="000000"/>
                </a:solidFill>
                <a:ea typeface="MS PGothic" pitchFamily="34" charset="-128"/>
              </a:rPr>
              <a:t>. Some of the differentially expressed genes have correlative methylation levels.</a:t>
            </a:r>
          </a:p>
          <a:p>
            <a:pPr marL="0" lvl="1" algn="just" eaLnBrk="1" hangingPunct="1">
              <a:spcBef>
                <a:spcPts val="600"/>
              </a:spcBef>
              <a:spcAft>
                <a:spcPts val="600"/>
              </a:spcAft>
              <a:buFont typeface="Wingdings" pitchFamily="2" charset="2"/>
              <a:buNone/>
            </a:pPr>
            <a:r>
              <a:rPr lang="en-US" altLang="ja-JP" sz="2800" b="1" dirty="0" smtClean="0">
                <a:solidFill>
                  <a:srgbClr val="000000"/>
                </a:solidFill>
                <a:ea typeface="MS PGothic" pitchFamily="34" charset="-128"/>
              </a:rPr>
              <a:t>Conclusions</a:t>
            </a:r>
            <a:r>
              <a:rPr lang="en-US" altLang="ja-JP" sz="2800" dirty="0">
                <a:solidFill>
                  <a:srgbClr val="000000"/>
                </a:solidFill>
                <a:ea typeface="MS PGothic" pitchFamily="34" charset="-128"/>
              </a:rPr>
              <a:t>: Transcript profiling and pathway analysis of brain gene expression data has identified several interesting targets for further exploration of molecular pathways involved in AD. </a:t>
            </a:r>
          </a:p>
        </p:txBody>
      </p:sp>
      <p:sp>
        <p:nvSpPr>
          <p:cNvPr id="2057" name="Text Box 581"/>
          <p:cNvSpPr txBox="1">
            <a:spLocks noChangeArrowheads="1"/>
          </p:cNvSpPr>
          <p:nvPr/>
        </p:nvSpPr>
        <p:spPr bwMode="auto">
          <a:xfrm>
            <a:off x="673100" y="6991350"/>
            <a:ext cx="11271250" cy="1120775"/>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a:solidFill>
                  <a:srgbClr val="FFFF00"/>
                </a:solidFill>
              </a:rPr>
              <a:t>Abstract</a:t>
            </a:r>
          </a:p>
        </p:txBody>
      </p:sp>
      <p:sp>
        <p:nvSpPr>
          <p:cNvPr id="2058" name="Text Box 583"/>
          <p:cNvSpPr txBox="1">
            <a:spLocks noChangeArrowheads="1"/>
          </p:cNvSpPr>
          <p:nvPr/>
        </p:nvSpPr>
        <p:spPr bwMode="auto">
          <a:xfrm>
            <a:off x="12314237" y="6988175"/>
            <a:ext cx="10515600" cy="1125538"/>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Samples</a:t>
            </a:r>
            <a:endParaRPr lang="en-US" sz="4800" b="1" dirty="0">
              <a:solidFill>
                <a:srgbClr val="FFFF00"/>
              </a:solidFill>
            </a:endParaRPr>
          </a:p>
        </p:txBody>
      </p:sp>
      <p:sp>
        <p:nvSpPr>
          <p:cNvPr id="2059" name="Text Box 587"/>
          <p:cNvSpPr txBox="1">
            <a:spLocks noChangeArrowheads="1"/>
          </p:cNvSpPr>
          <p:nvPr/>
        </p:nvSpPr>
        <p:spPr bwMode="auto">
          <a:xfrm>
            <a:off x="12314237" y="14295787"/>
            <a:ext cx="10515600" cy="2560320"/>
          </a:xfrm>
          <a:prstGeom prst="rect">
            <a:avLst/>
          </a:prstGeom>
          <a:solidFill>
            <a:schemeClr val="tx2"/>
          </a:solid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342900" indent="-342900" defTabSz="885825" eaLnBrk="0" hangingPunct="0">
              <a:defRPr sz="12800">
                <a:solidFill>
                  <a:schemeClr val="tx1"/>
                </a:solidFill>
                <a:latin typeface="Arial" pitchFamily="34" charset="0"/>
                <a:cs typeface="Arial" pitchFamily="34" charset="0"/>
              </a:defRPr>
            </a:lvl1pPr>
            <a:lvl2pPr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marL="0" lvl="1" algn="just" eaLnBrk="1" hangingPunct="1">
              <a:buFont typeface="Wingdings" pitchFamily="2" charset="2"/>
              <a:buNone/>
            </a:pPr>
            <a:r>
              <a:rPr lang="en-US" altLang="ja-JP" sz="2800" dirty="0" smtClean="0">
                <a:ea typeface="MS PGothic" pitchFamily="34" charset="-128"/>
              </a:rPr>
              <a:t>RNA and DNA was isolated from frozen brain tissue of pathologically confirmed AD subjects and subjects with other pathologies (Non-AD); Mayo Clinic Brain Bank, Dr Dennis Dickson. Over half of the subjects with other pathologies had pathologically confirmed PSP.</a:t>
            </a:r>
            <a:endParaRPr lang="en-US" altLang="ja-JP" sz="2800" dirty="0">
              <a:ea typeface="MS PGothic" pitchFamily="34" charset="-128"/>
            </a:endParaRPr>
          </a:p>
        </p:txBody>
      </p:sp>
      <p:sp>
        <p:nvSpPr>
          <p:cNvPr id="14220" name="Text Box 908"/>
          <p:cNvSpPr txBox="1">
            <a:spLocks noChangeArrowheads="1"/>
          </p:cNvSpPr>
          <p:nvPr/>
        </p:nvSpPr>
        <p:spPr bwMode="auto">
          <a:xfrm>
            <a:off x="42786300" y="24003000"/>
            <a:ext cx="8039100" cy="8423781"/>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220663" indent="-220663" defTabSz="885825">
              <a:defRPr>
                <a:solidFill>
                  <a:schemeClr val="tx1"/>
                </a:solidFill>
                <a:latin typeface="Arial" pitchFamily="34" charset="0"/>
                <a:cs typeface="Arial" pitchFamily="34" charset="0"/>
              </a:defRPr>
            </a:lvl1pPr>
            <a:lvl2pPr marL="442913" defTabSz="885825">
              <a:defRPr>
                <a:solidFill>
                  <a:schemeClr val="tx1"/>
                </a:solidFill>
                <a:latin typeface="Arial" pitchFamily="34" charset="0"/>
                <a:cs typeface="Arial" pitchFamily="34" charset="0"/>
              </a:defRPr>
            </a:lvl2pPr>
            <a:lvl3pPr marL="2655888" defTabSz="885825">
              <a:defRPr>
                <a:solidFill>
                  <a:schemeClr val="tx1"/>
                </a:solidFill>
                <a:latin typeface="Arial" pitchFamily="34" charset="0"/>
                <a:cs typeface="Arial" pitchFamily="34" charset="0"/>
              </a:defRPr>
            </a:lvl3pPr>
            <a:lvl4pPr marL="2878138" defTabSz="885825">
              <a:defRPr>
                <a:solidFill>
                  <a:schemeClr val="tx1"/>
                </a:solidFill>
                <a:latin typeface="Arial" pitchFamily="34" charset="0"/>
                <a:cs typeface="Arial" pitchFamily="34" charset="0"/>
              </a:defRPr>
            </a:lvl4pPr>
            <a:lvl5pPr marL="3541713" defTabSz="885825">
              <a:defRPr>
                <a:solidFill>
                  <a:schemeClr val="tx1"/>
                </a:solidFill>
                <a:latin typeface="Arial" pitchFamily="34" charset="0"/>
                <a:cs typeface="Arial" pitchFamily="34" charset="0"/>
              </a:defRPr>
            </a:lvl5pPr>
            <a:lvl6pPr marL="3998913" defTabSz="885825" fontAlgn="base">
              <a:spcBef>
                <a:spcPct val="0"/>
              </a:spcBef>
              <a:spcAft>
                <a:spcPct val="0"/>
              </a:spcAft>
              <a:defRPr>
                <a:solidFill>
                  <a:schemeClr val="tx1"/>
                </a:solidFill>
                <a:latin typeface="Arial" pitchFamily="34" charset="0"/>
                <a:cs typeface="Arial" pitchFamily="34" charset="0"/>
              </a:defRPr>
            </a:lvl6pPr>
            <a:lvl7pPr marL="4456113" defTabSz="885825" fontAlgn="base">
              <a:spcBef>
                <a:spcPct val="0"/>
              </a:spcBef>
              <a:spcAft>
                <a:spcPct val="0"/>
              </a:spcAft>
              <a:defRPr>
                <a:solidFill>
                  <a:schemeClr val="tx1"/>
                </a:solidFill>
                <a:latin typeface="Arial" pitchFamily="34" charset="0"/>
                <a:cs typeface="Arial" pitchFamily="34" charset="0"/>
              </a:defRPr>
            </a:lvl7pPr>
            <a:lvl8pPr marL="4913313" defTabSz="885825" fontAlgn="base">
              <a:spcBef>
                <a:spcPct val="0"/>
              </a:spcBef>
              <a:spcAft>
                <a:spcPct val="0"/>
              </a:spcAft>
              <a:defRPr>
                <a:solidFill>
                  <a:schemeClr val="tx1"/>
                </a:solidFill>
                <a:latin typeface="Arial" pitchFamily="34" charset="0"/>
                <a:cs typeface="Arial" pitchFamily="34" charset="0"/>
              </a:defRPr>
            </a:lvl8pPr>
            <a:lvl9pPr marL="5370513" defTabSz="885825" fontAlgn="base">
              <a:spcBef>
                <a:spcPct val="0"/>
              </a:spcBef>
              <a:spcAft>
                <a:spcPct val="0"/>
              </a:spcAft>
              <a:defRPr>
                <a:solidFill>
                  <a:schemeClr val="tx1"/>
                </a:solidFill>
                <a:latin typeface="Arial" pitchFamily="34" charset="0"/>
                <a:cs typeface="Arial" pitchFamily="34" charset="0"/>
              </a:defRPr>
            </a:lvl9pPr>
          </a:lstStyle>
          <a:p>
            <a:pPr marL="0" indent="0" algn="just">
              <a:spcBef>
                <a:spcPts val="600"/>
              </a:spcBef>
              <a:spcAft>
                <a:spcPts val="600"/>
              </a:spcAft>
              <a:buClr>
                <a:schemeClr val="folHlink"/>
              </a:buClr>
              <a:buSzPct val="125000"/>
              <a:defRPr/>
            </a:pPr>
            <a:r>
              <a:rPr lang="en-US" altLang="ja-JP" sz="2800" dirty="0">
                <a:solidFill>
                  <a:srgbClr val="000000"/>
                </a:solidFill>
                <a:ea typeface="MS PGothic" pitchFamily="34" charset="-128"/>
              </a:rPr>
              <a:t>Transcript Profiling: Identified differentially expressed genes. Some of the top LOAD GWAS candidate genes are also differentially expressed. We postulate that regulatory genetic variants that influence LOAD risk account for this differential expression.</a:t>
            </a:r>
          </a:p>
          <a:p>
            <a:pPr marL="0" indent="0" algn="just">
              <a:spcBef>
                <a:spcPts val="600"/>
              </a:spcBef>
              <a:spcAft>
                <a:spcPts val="600"/>
              </a:spcAft>
              <a:buClr>
                <a:schemeClr val="folHlink"/>
              </a:buClr>
              <a:buSzPct val="125000"/>
              <a:defRPr/>
            </a:pPr>
            <a:r>
              <a:rPr lang="en-US" altLang="ja-JP" sz="2800" dirty="0">
                <a:solidFill>
                  <a:srgbClr val="000000"/>
                </a:solidFill>
                <a:ea typeface="MS PGothic" pitchFamily="34" charset="-128"/>
              </a:rPr>
              <a:t>Pathway Analysis: Identified enrichment of differentially expressed genes between AD and non-AD subjects in pathways related to oxidative phosphorylation and mitochondrial function implicating regulatory genetic variants within energy metabolism genes in LOAD risk. </a:t>
            </a:r>
          </a:p>
          <a:p>
            <a:pPr marL="0" indent="0" algn="just">
              <a:spcBef>
                <a:spcPts val="600"/>
              </a:spcBef>
              <a:spcAft>
                <a:spcPts val="600"/>
              </a:spcAft>
              <a:buClr>
                <a:schemeClr val="folHlink"/>
              </a:buClr>
              <a:buSzPct val="125000"/>
              <a:defRPr/>
            </a:pPr>
            <a:r>
              <a:rPr lang="en-US" altLang="ja-JP" sz="2800" dirty="0">
                <a:solidFill>
                  <a:srgbClr val="000000"/>
                </a:solidFill>
                <a:ea typeface="MS PGothic" pitchFamily="34" charset="-128"/>
              </a:rPr>
              <a:t>DNA Methylation: Detected correlations between promoter </a:t>
            </a:r>
            <a:r>
              <a:rPr lang="en-US" altLang="ja-JP" sz="2800" dirty="0" err="1">
                <a:solidFill>
                  <a:srgbClr val="000000"/>
                </a:solidFill>
                <a:ea typeface="MS PGothic" pitchFamily="34" charset="-128"/>
              </a:rPr>
              <a:t>CpG</a:t>
            </a:r>
            <a:r>
              <a:rPr lang="en-US" altLang="ja-JP" sz="2800" dirty="0">
                <a:solidFill>
                  <a:srgbClr val="000000"/>
                </a:solidFill>
                <a:ea typeface="MS PGothic" pitchFamily="34" charset="-128"/>
              </a:rPr>
              <a:t> methylation and gene expression levels for genes that display differential expression. We postulate that some genes may confer LOAD risk via expression changes due to methylation differences. </a:t>
            </a:r>
          </a:p>
        </p:txBody>
      </p:sp>
      <p:sp>
        <p:nvSpPr>
          <p:cNvPr id="2061" name="Text Box 909"/>
          <p:cNvSpPr txBox="1">
            <a:spLocks noChangeArrowheads="1"/>
          </p:cNvSpPr>
          <p:nvPr/>
        </p:nvSpPr>
        <p:spPr bwMode="auto">
          <a:xfrm>
            <a:off x="42786300" y="22741439"/>
            <a:ext cx="8039100" cy="1124712"/>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a:solidFill>
                  <a:srgbClr val="FFFF00"/>
                </a:solidFill>
              </a:rPr>
              <a:t>Conclusions</a:t>
            </a:r>
          </a:p>
        </p:txBody>
      </p:sp>
      <p:sp>
        <p:nvSpPr>
          <p:cNvPr id="2062" name="Rectangle 1143"/>
          <p:cNvSpPr>
            <a:spLocks noChangeArrowheads="1"/>
          </p:cNvSpPr>
          <p:nvPr/>
        </p:nvSpPr>
        <p:spPr bwMode="auto">
          <a:xfrm>
            <a:off x="5802313" y="5260306"/>
            <a:ext cx="39654162" cy="1107996"/>
          </a:xfrm>
          <a:prstGeom prst="rect">
            <a:avLst/>
          </a:prstGeom>
          <a:noFill/>
          <a:ln>
            <a:noFill/>
          </a:ln>
          <a:effectLst/>
          <a:extLst>
            <a:ext uri="{909E8E84-426E-40DD-AFC4-6F175D3DCCD1}">
              <a14:hiddenFill xmlns:a14="http://schemas.microsoft.com/office/drawing/2010/main">
                <a:solidFill>
                  <a:srgbClr val="3366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r>
              <a:rPr lang="en-US" sz="3300" dirty="0" smtClean="0">
                <a:solidFill>
                  <a:schemeClr val="tx2"/>
                </a:solidFill>
                <a:cs typeface="Times New Roman" pitchFamily="18" charset="0"/>
              </a:rPr>
              <a:t>1. Mayo Clinic in Florida, Department of Neuroscience, 2. Mayo Clinic in Florida, Department of Neurology, 3. Mayo Clinic Minnesota, Department of Health Sciences Research, 4. Mayo Clinic in Florida, Department of Health Sciences Research, 5. Mayo Clinic in Florida, Department of Psychiatry and Psychology.</a:t>
            </a:r>
            <a:r>
              <a:rPr lang="es-ES" sz="3300" dirty="0" smtClean="0">
                <a:solidFill>
                  <a:schemeClr val="tx2"/>
                </a:solidFill>
                <a:cs typeface="Times New Roman" pitchFamily="18" charset="0"/>
              </a:rPr>
              <a:t> 6. Mayo </a:t>
            </a:r>
            <a:r>
              <a:rPr lang="es-ES" sz="3300" dirty="0" err="1" smtClean="0">
                <a:solidFill>
                  <a:schemeClr val="tx2"/>
                </a:solidFill>
                <a:cs typeface="Times New Roman" pitchFamily="18" charset="0"/>
              </a:rPr>
              <a:t>Clinic</a:t>
            </a:r>
            <a:r>
              <a:rPr lang="es-ES" sz="3300" dirty="0" smtClean="0">
                <a:solidFill>
                  <a:schemeClr val="tx2"/>
                </a:solidFill>
                <a:cs typeface="Times New Roman" pitchFamily="18" charset="0"/>
              </a:rPr>
              <a:t> in Minnesota, </a:t>
            </a:r>
            <a:r>
              <a:rPr lang="es-ES" sz="3300" dirty="0" err="1" smtClean="0">
                <a:solidFill>
                  <a:schemeClr val="tx2"/>
                </a:solidFill>
                <a:cs typeface="Times New Roman" pitchFamily="18" charset="0"/>
              </a:rPr>
              <a:t>Microarray</a:t>
            </a:r>
            <a:r>
              <a:rPr lang="es-ES" sz="3300" dirty="0" smtClean="0">
                <a:solidFill>
                  <a:schemeClr val="tx2"/>
                </a:solidFill>
                <a:cs typeface="Times New Roman" pitchFamily="18" charset="0"/>
              </a:rPr>
              <a:t> </a:t>
            </a:r>
            <a:r>
              <a:rPr lang="es-ES" sz="3300" dirty="0" err="1" smtClean="0">
                <a:solidFill>
                  <a:schemeClr val="tx2"/>
                </a:solidFill>
                <a:cs typeface="Times New Roman" pitchFamily="18" charset="0"/>
              </a:rPr>
              <a:t>Core</a:t>
            </a:r>
            <a:r>
              <a:rPr lang="es-ES" sz="3300" dirty="0" smtClean="0">
                <a:solidFill>
                  <a:schemeClr val="tx2"/>
                </a:solidFill>
                <a:cs typeface="Times New Roman" pitchFamily="18" charset="0"/>
              </a:rPr>
              <a:t>.</a:t>
            </a:r>
            <a:r>
              <a:rPr lang="en-US" sz="3300" dirty="0">
                <a:solidFill>
                  <a:schemeClr val="tx2"/>
                </a:solidFill>
                <a:cs typeface="Times New Roman" pitchFamily="18" charset="0"/>
              </a:rPr>
              <a:t> </a:t>
            </a:r>
            <a:r>
              <a:rPr lang="en-US" sz="3300" dirty="0" smtClean="0">
                <a:solidFill>
                  <a:schemeClr val="tx2"/>
                </a:solidFill>
                <a:cs typeface="Times New Roman" pitchFamily="18" charset="0"/>
              </a:rPr>
              <a:t>7. Mayo Clinic in </a:t>
            </a:r>
            <a:r>
              <a:rPr lang="en-US" sz="3300" dirty="0">
                <a:solidFill>
                  <a:schemeClr val="tx2"/>
                </a:solidFill>
                <a:cs typeface="Times New Roman" pitchFamily="18" charset="0"/>
              </a:rPr>
              <a:t>Minnesota, Department of Neurology.</a:t>
            </a:r>
          </a:p>
        </p:txBody>
      </p:sp>
      <p:sp>
        <p:nvSpPr>
          <p:cNvPr id="2063" name="Text Box 1642"/>
          <p:cNvSpPr txBox="1">
            <a:spLocks noChangeArrowheads="1"/>
          </p:cNvSpPr>
          <p:nvPr/>
        </p:nvSpPr>
        <p:spPr bwMode="auto">
          <a:xfrm>
            <a:off x="658813" y="24664988"/>
            <a:ext cx="11285537" cy="1125537"/>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Overview</a:t>
            </a:r>
            <a:endParaRPr lang="en-US" sz="4800" b="1" dirty="0">
              <a:solidFill>
                <a:srgbClr val="FFFF00"/>
              </a:solidFill>
            </a:endParaRPr>
          </a:p>
        </p:txBody>
      </p:sp>
      <p:sp>
        <p:nvSpPr>
          <p:cNvPr id="2064" name="Text Box 1643"/>
          <p:cNvSpPr txBox="1">
            <a:spLocks noChangeArrowheads="1"/>
          </p:cNvSpPr>
          <p:nvPr/>
        </p:nvSpPr>
        <p:spPr bwMode="auto">
          <a:xfrm>
            <a:off x="669925" y="26060400"/>
            <a:ext cx="11274425" cy="6366381"/>
          </a:xfrm>
          <a:prstGeom prst="rect">
            <a:avLst/>
          </a:prstGeom>
          <a:solidFill>
            <a:schemeClr val="tx2"/>
          </a:solidFill>
          <a:ln>
            <a:noFill/>
          </a:ln>
          <a:effectLst/>
          <a:extLst>
            <a:ext uri="{91240B29-F687-4F45-9708-019B960494DF}">
              <a14:hiddenLine xmlns:a14="http://schemas.microsoft.com/office/drawing/2010/main" w="63500">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marL="457200" indent="-457200" defTabSz="885825" eaLnBrk="0" hangingPunct="0">
              <a:tabLst>
                <a:tab pos="457200" algn="l"/>
              </a:tabLst>
              <a:defRPr sz="12800">
                <a:solidFill>
                  <a:schemeClr val="tx1"/>
                </a:solidFill>
                <a:latin typeface="Arial" pitchFamily="34" charset="0"/>
                <a:cs typeface="Arial" pitchFamily="34" charset="0"/>
              </a:defRPr>
            </a:lvl1pPr>
            <a:lvl2pPr marL="742950" indent="-285750" defTabSz="885825" eaLnBrk="0" hangingPunct="0">
              <a:tabLst>
                <a:tab pos="457200" algn="l"/>
              </a:tabLst>
              <a:defRPr sz="12800">
                <a:solidFill>
                  <a:schemeClr val="tx1"/>
                </a:solidFill>
                <a:latin typeface="Arial" pitchFamily="34" charset="0"/>
                <a:cs typeface="Arial" pitchFamily="34" charset="0"/>
              </a:defRPr>
            </a:lvl2pPr>
            <a:lvl3pPr marL="1143000" indent="-228600" defTabSz="885825" eaLnBrk="0" hangingPunct="0">
              <a:tabLst>
                <a:tab pos="457200" algn="l"/>
              </a:tabLst>
              <a:defRPr sz="12800">
                <a:solidFill>
                  <a:schemeClr val="tx1"/>
                </a:solidFill>
                <a:latin typeface="Arial" pitchFamily="34" charset="0"/>
                <a:cs typeface="Arial" pitchFamily="34" charset="0"/>
              </a:defRPr>
            </a:lvl3pPr>
            <a:lvl4pPr marL="1600200" indent="-228600" defTabSz="885825" eaLnBrk="0" hangingPunct="0">
              <a:tabLst>
                <a:tab pos="457200" algn="l"/>
              </a:tabLst>
              <a:defRPr sz="12800">
                <a:solidFill>
                  <a:schemeClr val="tx1"/>
                </a:solidFill>
                <a:latin typeface="Arial" pitchFamily="34" charset="0"/>
                <a:cs typeface="Arial" pitchFamily="34" charset="0"/>
              </a:defRPr>
            </a:lvl4pPr>
            <a:lvl5pPr marL="2057400" indent="-228600" defTabSz="885825" eaLnBrk="0" hangingPunct="0">
              <a:tabLst>
                <a:tab pos="457200" algn="l"/>
              </a:tabLst>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tabLst>
                <a:tab pos="457200" algn="l"/>
              </a:tabLst>
              <a:defRPr sz="12800">
                <a:solidFill>
                  <a:schemeClr val="tx1"/>
                </a:solidFill>
                <a:latin typeface="Arial" pitchFamily="34" charset="0"/>
                <a:cs typeface="Arial" pitchFamily="34" charset="0"/>
              </a:defRPr>
            </a:lvl9pPr>
          </a:lstStyle>
          <a:p>
            <a:pPr marL="0" indent="0" algn="just">
              <a:spcBef>
                <a:spcPts val="600"/>
              </a:spcBef>
              <a:spcAft>
                <a:spcPts val="600"/>
              </a:spcAft>
            </a:pPr>
            <a:r>
              <a:rPr lang="en-US" sz="2800" b="1" dirty="0"/>
              <a:t>Transcript Profiling</a:t>
            </a:r>
            <a:r>
              <a:rPr lang="en-US" sz="2800" dirty="0"/>
              <a:t>: Analysis of whole transcriptome measures collected as part of the Mayo Clinic brain expression GWAS (Zou et al, </a:t>
            </a:r>
            <a:r>
              <a:rPr lang="en-US" sz="2800" i="1" dirty="0"/>
              <a:t>PLOS</a:t>
            </a:r>
            <a:r>
              <a:rPr lang="en-US" sz="2800" dirty="0"/>
              <a:t> Genetics, 2012). </a:t>
            </a:r>
            <a:r>
              <a:rPr lang="en-US" sz="2800" dirty="0" smtClean="0"/>
              <a:t>Compared </a:t>
            </a:r>
            <a:r>
              <a:rPr lang="en-US" sz="2800" dirty="0"/>
              <a:t>brain gene expression </a:t>
            </a:r>
            <a:r>
              <a:rPr lang="en-US" sz="2800" dirty="0" smtClean="0"/>
              <a:t>measures, </a:t>
            </a:r>
            <a:r>
              <a:rPr lang="en-US" sz="2800" dirty="0"/>
              <a:t>collected from two brain </a:t>
            </a:r>
            <a:r>
              <a:rPr lang="en-US" sz="2800" dirty="0" smtClean="0"/>
              <a:t>regions, </a:t>
            </a:r>
            <a:r>
              <a:rPr lang="en-US" sz="2800" dirty="0"/>
              <a:t>for ~200 AD subjects </a:t>
            </a:r>
            <a:r>
              <a:rPr lang="en-US" sz="2800" dirty="0" smtClean="0"/>
              <a:t>with measures for </a:t>
            </a:r>
            <a:r>
              <a:rPr lang="en-US" sz="2800" dirty="0"/>
              <a:t>~200 subjects with other pathologies (~100 with Progressive Supranuclear Palsy  (PSP) diagnosis). </a:t>
            </a:r>
          </a:p>
          <a:p>
            <a:pPr marL="0" indent="0" algn="just">
              <a:spcBef>
                <a:spcPts val="600"/>
              </a:spcBef>
              <a:spcAft>
                <a:spcPts val="600"/>
              </a:spcAft>
            </a:pPr>
            <a:r>
              <a:rPr lang="en-US" sz="2800" b="1" dirty="0"/>
              <a:t>Pathway analysis</a:t>
            </a:r>
            <a:r>
              <a:rPr lang="en-US" sz="2800" dirty="0"/>
              <a:t>: Using the functionalities in </a:t>
            </a:r>
            <a:r>
              <a:rPr lang="en-US" sz="2800" dirty="0" err="1"/>
              <a:t>MetaCore</a:t>
            </a:r>
            <a:r>
              <a:rPr lang="en-US" sz="2800" dirty="0"/>
              <a:t>, </a:t>
            </a:r>
            <a:r>
              <a:rPr lang="en-US" sz="2800" dirty="0" smtClean="0"/>
              <a:t>performed </a:t>
            </a:r>
            <a:r>
              <a:rPr lang="en-US" sz="2800" dirty="0"/>
              <a:t>enrichment analysis to identify pathways and processes that are enriched for differentially expressed genes.</a:t>
            </a:r>
          </a:p>
          <a:p>
            <a:pPr marL="0" indent="0" algn="just">
              <a:spcBef>
                <a:spcPts val="600"/>
              </a:spcBef>
              <a:spcAft>
                <a:spcPts val="600"/>
              </a:spcAft>
            </a:pPr>
            <a:r>
              <a:rPr lang="en-US" sz="2800" b="1" dirty="0"/>
              <a:t>RRBS methylome</a:t>
            </a:r>
            <a:r>
              <a:rPr lang="en-US" sz="2800" dirty="0"/>
              <a:t>: Analysis of DNA methylation measures collected for a subset of the samples with expression measures: specifically </a:t>
            </a:r>
            <a:r>
              <a:rPr lang="en-US" sz="2800" dirty="0" smtClean="0"/>
              <a:t>analyzed </a:t>
            </a:r>
            <a:r>
              <a:rPr lang="en-US" sz="2800" dirty="0"/>
              <a:t>promoter </a:t>
            </a:r>
            <a:r>
              <a:rPr lang="en-US" sz="2800" dirty="0" smtClean="0"/>
              <a:t>region (1kb 5’ of TSS) </a:t>
            </a:r>
            <a:r>
              <a:rPr lang="en-US" sz="2800" dirty="0"/>
              <a:t>methylation for association with gene expression levels.</a:t>
            </a:r>
          </a:p>
          <a:p>
            <a:pPr algn="just">
              <a:spcBef>
                <a:spcPts val="600"/>
              </a:spcBef>
              <a:spcAft>
                <a:spcPts val="600"/>
              </a:spcAft>
              <a:buFont typeface="Arial" pitchFamily="34" charset="0"/>
              <a:buChar char="•"/>
            </a:pPr>
            <a:endParaRPr lang="en-US" sz="2800" dirty="0"/>
          </a:p>
        </p:txBody>
      </p:sp>
      <p:sp>
        <p:nvSpPr>
          <p:cNvPr id="2065" name="Text Box 582"/>
          <p:cNvSpPr txBox="1">
            <a:spLocks noChangeArrowheads="1"/>
          </p:cNvSpPr>
          <p:nvPr/>
        </p:nvSpPr>
        <p:spPr bwMode="auto">
          <a:xfrm>
            <a:off x="33425706" y="6988175"/>
            <a:ext cx="17373600" cy="1130300"/>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Top Pathways</a:t>
            </a:r>
            <a:endParaRPr lang="en-US" sz="4800" b="1" dirty="0">
              <a:solidFill>
                <a:srgbClr val="FFFF00"/>
              </a:solidFill>
            </a:endParaRPr>
          </a:p>
        </p:txBody>
      </p:sp>
      <p:sp>
        <p:nvSpPr>
          <p:cNvPr id="2068" name="Text Box 1188"/>
          <p:cNvSpPr txBox="1">
            <a:spLocks noChangeArrowheads="1"/>
          </p:cNvSpPr>
          <p:nvPr/>
        </p:nvSpPr>
        <p:spPr bwMode="auto">
          <a:xfrm>
            <a:off x="12314237" y="17186969"/>
            <a:ext cx="10515600" cy="1141413"/>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Transcription Profiling</a:t>
            </a:r>
            <a:endParaRPr lang="en-US" sz="4800" b="1" dirty="0">
              <a:solidFill>
                <a:srgbClr val="FFFF00"/>
              </a:solidFill>
            </a:endParaRPr>
          </a:p>
        </p:txBody>
      </p:sp>
      <p:sp>
        <p:nvSpPr>
          <p:cNvPr id="2069" name="TextBox 95"/>
          <p:cNvSpPr txBox="1">
            <a:spLocks noChangeArrowheads="1"/>
          </p:cNvSpPr>
          <p:nvPr/>
        </p:nvSpPr>
        <p:spPr bwMode="auto">
          <a:xfrm>
            <a:off x="23402925" y="12592050"/>
            <a:ext cx="342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800">
                <a:solidFill>
                  <a:schemeClr val="tx1"/>
                </a:solidFill>
                <a:latin typeface="Arial" pitchFamily="34" charset="0"/>
                <a:cs typeface="Arial" pitchFamily="34" charset="0"/>
              </a:defRPr>
            </a:lvl1pPr>
            <a:lvl2pPr marL="742950" indent="-285750" eaLnBrk="0" hangingPunct="0">
              <a:defRPr sz="12800">
                <a:solidFill>
                  <a:schemeClr val="tx1"/>
                </a:solidFill>
                <a:latin typeface="Arial" pitchFamily="34" charset="0"/>
                <a:cs typeface="Arial" pitchFamily="34" charset="0"/>
              </a:defRPr>
            </a:lvl2pPr>
            <a:lvl3pPr marL="1143000" indent="-228600" eaLnBrk="0" hangingPunct="0">
              <a:defRPr sz="12800">
                <a:solidFill>
                  <a:schemeClr val="tx1"/>
                </a:solidFill>
                <a:latin typeface="Arial" pitchFamily="34" charset="0"/>
                <a:cs typeface="Arial" pitchFamily="34" charset="0"/>
              </a:defRPr>
            </a:lvl3pPr>
            <a:lvl4pPr marL="1600200" indent="-228600" eaLnBrk="0" hangingPunct="0">
              <a:defRPr sz="12800">
                <a:solidFill>
                  <a:schemeClr val="tx1"/>
                </a:solidFill>
                <a:latin typeface="Arial" pitchFamily="34" charset="0"/>
                <a:cs typeface="Arial" pitchFamily="34" charset="0"/>
              </a:defRPr>
            </a:lvl4pPr>
            <a:lvl5pPr marL="2057400" indent="-228600" eaLnBrk="0" hangingPunct="0">
              <a:defRPr sz="128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r>
              <a:rPr lang="en-US" sz="2000"/>
              <a:t>b</a:t>
            </a:r>
          </a:p>
        </p:txBody>
      </p:sp>
      <p:sp>
        <p:nvSpPr>
          <p:cNvPr id="2070" name="TextBox 96"/>
          <p:cNvSpPr txBox="1">
            <a:spLocks noChangeArrowheads="1"/>
          </p:cNvSpPr>
          <p:nvPr/>
        </p:nvSpPr>
        <p:spPr bwMode="auto">
          <a:xfrm>
            <a:off x="23388638" y="16735425"/>
            <a:ext cx="342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800">
                <a:solidFill>
                  <a:schemeClr val="tx1"/>
                </a:solidFill>
                <a:latin typeface="Arial" pitchFamily="34" charset="0"/>
                <a:cs typeface="Arial" pitchFamily="34" charset="0"/>
              </a:defRPr>
            </a:lvl1pPr>
            <a:lvl2pPr marL="742950" indent="-285750" eaLnBrk="0" hangingPunct="0">
              <a:defRPr sz="12800">
                <a:solidFill>
                  <a:schemeClr val="tx1"/>
                </a:solidFill>
                <a:latin typeface="Arial" pitchFamily="34" charset="0"/>
                <a:cs typeface="Arial" pitchFamily="34" charset="0"/>
              </a:defRPr>
            </a:lvl2pPr>
            <a:lvl3pPr marL="1143000" indent="-228600" eaLnBrk="0" hangingPunct="0">
              <a:defRPr sz="12800">
                <a:solidFill>
                  <a:schemeClr val="tx1"/>
                </a:solidFill>
                <a:latin typeface="Arial" pitchFamily="34" charset="0"/>
                <a:cs typeface="Arial" pitchFamily="34" charset="0"/>
              </a:defRPr>
            </a:lvl3pPr>
            <a:lvl4pPr marL="1600200" indent="-228600" eaLnBrk="0" hangingPunct="0">
              <a:defRPr sz="12800">
                <a:solidFill>
                  <a:schemeClr val="tx1"/>
                </a:solidFill>
                <a:latin typeface="Arial" pitchFamily="34" charset="0"/>
                <a:cs typeface="Arial" pitchFamily="34" charset="0"/>
              </a:defRPr>
            </a:lvl4pPr>
            <a:lvl5pPr marL="2057400" indent="-228600" eaLnBrk="0" hangingPunct="0">
              <a:defRPr sz="128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800">
                <a:solidFill>
                  <a:schemeClr val="tx1"/>
                </a:solidFill>
                <a:latin typeface="Arial" pitchFamily="34" charset="0"/>
                <a:cs typeface="Arial" pitchFamily="34" charset="0"/>
              </a:defRPr>
            </a:lvl9pPr>
          </a:lstStyle>
          <a:p>
            <a:pPr eaLnBrk="1" hangingPunct="1"/>
            <a:r>
              <a:rPr lang="en-US" sz="2000"/>
              <a:t>c</a:t>
            </a:r>
          </a:p>
        </p:txBody>
      </p:sp>
      <p:sp>
        <p:nvSpPr>
          <p:cNvPr id="2087" name="Text Box 1188"/>
          <p:cNvSpPr txBox="1">
            <a:spLocks noChangeArrowheads="1"/>
          </p:cNvSpPr>
          <p:nvPr/>
        </p:nvSpPr>
        <p:spPr bwMode="auto">
          <a:xfrm>
            <a:off x="23147916" y="6991353"/>
            <a:ext cx="10058400" cy="1127041"/>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LOAD genes</a:t>
            </a:r>
            <a:endParaRPr lang="en-US" sz="4800" b="1" dirty="0">
              <a:solidFill>
                <a:srgbClr val="FFFF00"/>
              </a:solidFill>
            </a:endParaRPr>
          </a:p>
        </p:txBody>
      </p:sp>
      <p:sp>
        <p:nvSpPr>
          <p:cNvPr id="2072" name="Rectangle 6"/>
          <p:cNvSpPr>
            <a:spLocks noChangeArrowheads="1"/>
          </p:cNvSpPr>
          <p:nvPr/>
        </p:nvSpPr>
        <p:spPr bwMode="auto">
          <a:xfrm>
            <a:off x="12301537" y="24525957"/>
            <a:ext cx="10515600" cy="4765005"/>
          </a:xfrm>
          <a:prstGeom prst="rect">
            <a:avLst/>
          </a:prstGeom>
          <a:solidFill>
            <a:schemeClr val="tx2"/>
          </a:solidFill>
          <a:ln w="9525" algn="ctr">
            <a:solidFill>
              <a:schemeClr val="tx1"/>
            </a:solidFill>
            <a:round/>
            <a:headEnd/>
            <a:tailEnd/>
          </a:ln>
        </p:spPr>
        <p:txBody>
          <a:bodyPr/>
          <a:lstStyle/>
          <a:p>
            <a:pPr defTabSz="6527800"/>
            <a:r>
              <a:rPr lang="en-US" sz="2800" dirty="0"/>
              <a:t>Gene expression levels were measured in two brain regions (TX and CER) using the Illumina Whole-Genome </a:t>
            </a:r>
            <a:r>
              <a:rPr lang="en-US" sz="2800" dirty="0" smtClean="0"/>
              <a:t>DASL microarray, with </a:t>
            </a:r>
            <a:r>
              <a:rPr lang="en-US" sz="2800" dirty="0"/>
              <a:t>24,526 </a:t>
            </a:r>
            <a:r>
              <a:rPr lang="en-US" sz="2800" dirty="0" smtClean="0"/>
              <a:t>probes, designed </a:t>
            </a:r>
            <a:r>
              <a:rPr lang="en-US" sz="2800" dirty="0"/>
              <a:t>for partially degraded fresh frozen and FFPE tissues</a:t>
            </a:r>
            <a:r>
              <a:rPr lang="en-US" sz="2800" dirty="0" smtClean="0"/>
              <a:t>.</a:t>
            </a:r>
          </a:p>
          <a:p>
            <a:pPr defTabSz="6527800"/>
            <a:r>
              <a:rPr lang="en-US" sz="2800" dirty="0"/>
              <a:t>Genes, differentially expressed between AD and either Non-AD or PSP subjects were identified by </a:t>
            </a:r>
            <a:r>
              <a:rPr lang="en-US" sz="2800" dirty="0" smtClean="0"/>
              <a:t>multi-variable </a:t>
            </a:r>
            <a:r>
              <a:rPr lang="en-US" sz="2800" dirty="0"/>
              <a:t>linear regression analysis, in R, using normalized gene expression measures, including age at death, gender, #</a:t>
            </a:r>
            <a:r>
              <a:rPr lang="en-US" sz="2800" i="1" dirty="0"/>
              <a:t>APOE</a:t>
            </a:r>
            <a:r>
              <a:rPr lang="en-US" sz="2800" dirty="0"/>
              <a:t>e4 alleles, plate, RIN, and cell specific gene levels as covariates.</a:t>
            </a:r>
          </a:p>
          <a:p>
            <a:pPr defTabSz="6527800"/>
            <a:r>
              <a:rPr lang="en-US" sz="2800" dirty="0" smtClean="0"/>
              <a:t>Only those probes that were reliably </a:t>
            </a:r>
            <a:r>
              <a:rPr lang="en-US" sz="2800" dirty="0"/>
              <a:t>detected </a:t>
            </a:r>
            <a:r>
              <a:rPr lang="en-US" sz="2800" dirty="0" smtClean="0"/>
              <a:t>&gt; a background </a:t>
            </a:r>
            <a:r>
              <a:rPr lang="en-US" sz="2800" dirty="0"/>
              <a:t>threshold in at least one </a:t>
            </a:r>
            <a:r>
              <a:rPr lang="en-US" sz="2800" dirty="0" smtClean="0"/>
              <a:t>group were considered for analysis.</a:t>
            </a:r>
            <a:endParaRPr lang="en-US" sz="2800" dirty="0"/>
          </a:p>
          <a:p>
            <a:pPr defTabSz="6527800"/>
            <a:endParaRPr lang="en-US" sz="2800" dirty="0" smtClean="0"/>
          </a:p>
          <a:p>
            <a:pPr defTabSz="6527800"/>
            <a:endParaRPr lang="en-US" sz="2800" dirty="0" smtClean="0"/>
          </a:p>
          <a:p>
            <a:pPr defTabSz="6527800"/>
            <a:endParaRPr lang="en-US" sz="2800" dirty="0"/>
          </a:p>
        </p:txBody>
      </p:sp>
      <p:sp>
        <p:nvSpPr>
          <p:cNvPr id="2074" name="Text Box 1188"/>
          <p:cNvSpPr txBox="1">
            <a:spLocks noChangeArrowheads="1"/>
          </p:cNvSpPr>
          <p:nvPr/>
        </p:nvSpPr>
        <p:spPr bwMode="auto">
          <a:xfrm>
            <a:off x="23161704" y="24065227"/>
            <a:ext cx="10058400" cy="1127125"/>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Pathway Analysis</a:t>
            </a:r>
            <a:endParaRPr lang="en-US" sz="4800" b="1" dirty="0">
              <a:solidFill>
                <a:srgbClr val="FFFF00"/>
              </a:solidFill>
            </a:endParaRPr>
          </a:p>
        </p:txBody>
      </p:sp>
      <p:sp>
        <p:nvSpPr>
          <p:cNvPr id="2076" name="Text Box 909"/>
          <p:cNvSpPr txBox="1">
            <a:spLocks noChangeArrowheads="1"/>
          </p:cNvSpPr>
          <p:nvPr/>
        </p:nvSpPr>
        <p:spPr bwMode="auto">
          <a:xfrm>
            <a:off x="33425706" y="19772910"/>
            <a:ext cx="9144000" cy="1123950"/>
          </a:xfrm>
          <a:prstGeom prst="rect">
            <a:avLst/>
          </a:prstGeom>
          <a:solidFill>
            <a:schemeClr val="folHlink"/>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7101" tIns="88550" rIns="177101" bIns="88550" anchor="ctr" anchorCtr="1"/>
          <a:lstStyle>
            <a:lvl1pPr defTabSz="5110163" eaLnBrk="0" hangingPunct="0">
              <a:defRPr sz="12800">
                <a:solidFill>
                  <a:schemeClr val="tx1"/>
                </a:solidFill>
                <a:latin typeface="Arial" pitchFamily="34" charset="0"/>
                <a:cs typeface="Arial" pitchFamily="34" charset="0"/>
              </a:defRPr>
            </a:lvl1pPr>
            <a:lvl2pPr marL="742950" indent="-285750" defTabSz="5110163" eaLnBrk="0" hangingPunct="0">
              <a:defRPr sz="12800">
                <a:solidFill>
                  <a:schemeClr val="tx1"/>
                </a:solidFill>
                <a:latin typeface="Arial" pitchFamily="34" charset="0"/>
                <a:cs typeface="Arial" pitchFamily="34" charset="0"/>
              </a:defRPr>
            </a:lvl2pPr>
            <a:lvl3pPr marL="1143000" indent="-228600" defTabSz="5110163" eaLnBrk="0" hangingPunct="0">
              <a:defRPr sz="12800">
                <a:solidFill>
                  <a:schemeClr val="tx1"/>
                </a:solidFill>
                <a:latin typeface="Arial" pitchFamily="34" charset="0"/>
                <a:cs typeface="Arial" pitchFamily="34" charset="0"/>
              </a:defRPr>
            </a:lvl3pPr>
            <a:lvl4pPr marL="1600200" indent="-228600" defTabSz="5110163" eaLnBrk="0" hangingPunct="0">
              <a:defRPr sz="12800">
                <a:solidFill>
                  <a:schemeClr val="tx1"/>
                </a:solidFill>
                <a:latin typeface="Arial" pitchFamily="34" charset="0"/>
                <a:cs typeface="Arial" pitchFamily="34" charset="0"/>
              </a:defRPr>
            </a:lvl4pPr>
            <a:lvl5pPr marL="2057400" indent="-228600" defTabSz="5110163" eaLnBrk="0" hangingPunct="0">
              <a:defRPr sz="12800">
                <a:solidFill>
                  <a:schemeClr val="tx1"/>
                </a:solidFill>
                <a:latin typeface="Arial" pitchFamily="34" charset="0"/>
                <a:cs typeface="Arial" pitchFamily="34" charset="0"/>
              </a:defRPr>
            </a:lvl5pPr>
            <a:lvl6pPr marL="2514600" indent="-228600" defTabSz="5110163"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5110163"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5110163"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5110163" eaLnBrk="0" fontAlgn="base" hangingPunct="0">
              <a:spcBef>
                <a:spcPct val="0"/>
              </a:spcBef>
              <a:spcAft>
                <a:spcPct val="0"/>
              </a:spcAft>
              <a:defRPr sz="12800">
                <a:solidFill>
                  <a:schemeClr val="tx1"/>
                </a:solidFill>
                <a:latin typeface="Arial" pitchFamily="34" charset="0"/>
                <a:cs typeface="Arial" pitchFamily="34" charset="0"/>
              </a:defRPr>
            </a:lvl9pPr>
          </a:lstStyle>
          <a:p>
            <a:pPr algn="ctr" eaLnBrk="1" hangingPunct="1">
              <a:spcBef>
                <a:spcPct val="50000"/>
              </a:spcBef>
            </a:pPr>
            <a:r>
              <a:rPr lang="en-US" sz="4800" b="1" dirty="0" smtClean="0">
                <a:solidFill>
                  <a:srgbClr val="FFFF00"/>
                </a:solidFill>
              </a:rPr>
              <a:t>DNA Methylation</a:t>
            </a:r>
            <a:endParaRPr lang="en-US" sz="4800" b="1" dirty="0">
              <a:solidFill>
                <a:srgbClr val="FFFF00"/>
              </a:solidFill>
            </a:endParaRPr>
          </a:p>
        </p:txBody>
      </p:sp>
      <p:sp>
        <p:nvSpPr>
          <p:cNvPr id="2079" name="Text Box 908"/>
          <p:cNvSpPr txBox="1">
            <a:spLocks noChangeArrowheads="1"/>
          </p:cNvSpPr>
          <p:nvPr/>
        </p:nvSpPr>
        <p:spPr bwMode="auto">
          <a:xfrm>
            <a:off x="23161704" y="20170972"/>
            <a:ext cx="10058400" cy="3694176"/>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r>
              <a:rPr lang="en-US" sz="2800" dirty="0" smtClean="0"/>
              <a:t>Recent </a:t>
            </a:r>
            <a:r>
              <a:rPr lang="en-US" sz="2800" dirty="0"/>
              <a:t>LOAD GWAS have identified 20 novel LOAD risk </a:t>
            </a:r>
            <a:r>
              <a:rPr lang="en-US" sz="2800" dirty="0" smtClean="0"/>
              <a:t>loci. The </a:t>
            </a:r>
            <a:r>
              <a:rPr lang="en-US" sz="2800" dirty="0"/>
              <a:t>most proximal genes to the LOAD GWAS index SNPs are candidate LOAD </a:t>
            </a:r>
            <a:r>
              <a:rPr lang="en-US" sz="2800" dirty="0" smtClean="0"/>
              <a:t>genes, listed here.</a:t>
            </a:r>
          </a:p>
          <a:p>
            <a:r>
              <a:rPr lang="en-US" sz="2800" dirty="0" smtClean="0"/>
              <a:t>The results of transcription profiling analysis for these genes is shown,  in the table above. </a:t>
            </a:r>
          </a:p>
          <a:p>
            <a:r>
              <a:rPr lang="en-US" sz="2800" dirty="0" smtClean="0"/>
              <a:t>Of the 23 genes tested, 10 show nominal significant association (</a:t>
            </a:r>
            <a:r>
              <a:rPr lang="en-US" sz="2800" dirty="0" err="1" smtClean="0"/>
              <a:t>p</a:t>
            </a:r>
            <a:r>
              <a:rPr lang="en-US" sz="2800" baseline="-25000" dirty="0" err="1" smtClean="0"/>
              <a:t>diff</a:t>
            </a:r>
            <a:r>
              <a:rPr lang="en-US" sz="2800" dirty="0" smtClean="0"/>
              <a:t>&lt;0.05) with 3 genes achieving </a:t>
            </a:r>
            <a:r>
              <a:rPr lang="en-US" sz="2800" dirty="0"/>
              <a:t>study wide </a:t>
            </a:r>
            <a:r>
              <a:rPr lang="en-US" sz="2800" dirty="0" smtClean="0"/>
              <a:t>significance </a:t>
            </a:r>
            <a:r>
              <a:rPr lang="en-US" sz="2800" dirty="0"/>
              <a:t>in bold.</a:t>
            </a:r>
          </a:p>
        </p:txBody>
      </p:sp>
      <p:sp>
        <p:nvSpPr>
          <p:cNvPr id="44" name="Text Box 908"/>
          <p:cNvSpPr txBox="1">
            <a:spLocks noChangeArrowheads="1"/>
          </p:cNvSpPr>
          <p:nvPr/>
        </p:nvSpPr>
        <p:spPr bwMode="auto">
          <a:xfrm>
            <a:off x="12301537" y="29476927"/>
            <a:ext cx="10515600" cy="1367943"/>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r>
              <a:rPr lang="en-US" sz="2400" dirty="0" smtClean="0"/>
              <a:t>References: Zou et al</a:t>
            </a:r>
            <a:r>
              <a:rPr lang="en-US" sz="2400" dirty="0"/>
              <a:t>, Brain Expression Genome-Wide Association Study (eGWAS) Identifies Human Disease-Associated Variants </a:t>
            </a:r>
            <a:r>
              <a:rPr lang="en-US" sz="2400" dirty="0" smtClean="0"/>
              <a:t>, </a:t>
            </a:r>
            <a:r>
              <a:rPr lang="en-US" sz="2400" i="1" dirty="0" err="1" smtClean="0"/>
              <a:t>PLoS</a:t>
            </a:r>
            <a:r>
              <a:rPr lang="en-US" sz="2400" i="1" dirty="0" smtClean="0"/>
              <a:t> Genetics</a:t>
            </a:r>
            <a:r>
              <a:rPr lang="en-US" sz="2400" dirty="0" smtClean="0"/>
              <a:t>, 2012 </a:t>
            </a:r>
            <a:endParaRPr lang="en-US" sz="2400" dirty="0"/>
          </a:p>
        </p:txBody>
      </p:sp>
      <p:grpSp>
        <p:nvGrpSpPr>
          <p:cNvPr id="5" name="Group 4"/>
          <p:cNvGrpSpPr/>
          <p:nvPr/>
        </p:nvGrpSpPr>
        <p:grpSpPr>
          <a:xfrm>
            <a:off x="18816411" y="11532632"/>
            <a:ext cx="4003504" cy="2587752"/>
            <a:chOff x="18288000" y="11261850"/>
            <a:chExt cx="3657600" cy="2377440"/>
          </a:xfrm>
        </p:grpSpPr>
        <p:sp>
          <p:nvSpPr>
            <p:cNvPr id="4" name="Rectangle 3"/>
            <p:cNvSpPr/>
            <p:nvPr/>
          </p:nvSpPr>
          <p:spPr bwMode="auto">
            <a:xfrm>
              <a:off x="18288000" y="11261850"/>
              <a:ext cx="3657600" cy="2377440"/>
            </a:xfrm>
            <a:prstGeom prst="rect">
              <a:avLst/>
            </a:prstGeom>
            <a:solidFill>
              <a:schemeClr val="tx2"/>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6527800" rtl="0" eaLnBrk="1" fontAlgn="base" latinLnBrk="0" hangingPunct="1">
                <a:lnSpc>
                  <a:spcPct val="100000"/>
                </a:lnSpc>
                <a:spcBef>
                  <a:spcPct val="0"/>
                </a:spcBef>
                <a:spcAft>
                  <a:spcPct val="0"/>
                </a:spcAft>
                <a:buClrTx/>
                <a:buSzTx/>
                <a:buFontTx/>
                <a:buNone/>
                <a:tabLst/>
              </a:pPr>
              <a:endParaRPr kumimoji="0" lang="en-US" sz="12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35814" y="11261850"/>
              <a:ext cx="3353859" cy="2377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18829" y="8366123"/>
            <a:ext cx="10515600" cy="3105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15599" y="11532558"/>
            <a:ext cx="6437293" cy="2587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18829" y="18627019"/>
            <a:ext cx="10515600" cy="5639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25705" y="8366067"/>
            <a:ext cx="17373600" cy="460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425706" y="13062034"/>
            <a:ext cx="17373600" cy="4600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7"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187363" y="25403368"/>
            <a:ext cx="10058400" cy="3674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 name="Text Box 908"/>
          <p:cNvSpPr txBox="1">
            <a:spLocks noChangeArrowheads="1"/>
          </p:cNvSpPr>
          <p:nvPr/>
        </p:nvSpPr>
        <p:spPr bwMode="auto">
          <a:xfrm>
            <a:off x="33425705" y="17740612"/>
            <a:ext cx="17373600" cy="1842788"/>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marL="0" indent="0">
              <a:buNone/>
            </a:pPr>
            <a:r>
              <a:rPr lang="en-US" sz="2800" dirty="0" smtClean="0"/>
              <a:t>The top </a:t>
            </a:r>
            <a:r>
              <a:rPr lang="en-US" sz="2800" dirty="0" err="1" smtClean="0"/>
              <a:t>MetaCore</a:t>
            </a:r>
            <a:r>
              <a:rPr lang="en-US" sz="2800" dirty="0" smtClean="0"/>
              <a:t> pathways identified for the temporal cortex analysis are show above. Oxidative phosphorylation is the most significant pathway for both the AD vs Non-AD and AD vs PSP analysis. 28 genes in this pathway were identified to have a </a:t>
            </a:r>
            <a:r>
              <a:rPr lang="en-US" sz="2800" dirty="0" err="1" smtClean="0"/>
              <a:t>p</a:t>
            </a:r>
            <a:r>
              <a:rPr lang="en-US" sz="2800" baseline="-25000" dirty="0" err="1" smtClean="0"/>
              <a:t>diff</a:t>
            </a:r>
            <a:r>
              <a:rPr lang="en-US" sz="2800" dirty="0" smtClean="0"/>
              <a:t> &lt;0.01 in the AD vs Non-AD profiling analysis.</a:t>
            </a:r>
            <a:endParaRPr lang="en-US" sz="2800" dirty="0"/>
          </a:p>
        </p:txBody>
      </p:sp>
      <p:sp>
        <p:nvSpPr>
          <p:cNvPr id="90" name="Text Box 908"/>
          <p:cNvSpPr txBox="1">
            <a:spLocks noChangeArrowheads="1"/>
          </p:cNvSpPr>
          <p:nvPr/>
        </p:nvSpPr>
        <p:spPr bwMode="auto">
          <a:xfrm>
            <a:off x="23147916" y="29243590"/>
            <a:ext cx="10058400" cy="3183191"/>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a:spcAft>
                <a:spcPts val="600"/>
              </a:spcAft>
            </a:pPr>
            <a:r>
              <a:rPr lang="en-US" sz="2800" dirty="0"/>
              <a:t>Pathway analysis enables identification of </a:t>
            </a:r>
            <a:r>
              <a:rPr lang="en-US" sz="2800" dirty="0" smtClean="0"/>
              <a:t>cellular </a:t>
            </a:r>
            <a:r>
              <a:rPr lang="en-US" sz="2800" dirty="0"/>
              <a:t>pathways </a:t>
            </a:r>
            <a:r>
              <a:rPr lang="en-US" sz="2800" dirty="0" smtClean="0"/>
              <a:t>enriched </a:t>
            </a:r>
            <a:r>
              <a:rPr lang="en-US" sz="2800" dirty="0"/>
              <a:t>in genes that are differentially expressed</a:t>
            </a:r>
            <a:r>
              <a:rPr lang="en-US" sz="2800" dirty="0" smtClean="0"/>
              <a:t>.</a:t>
            </a:r>
          </a:p>
          <a:p>
            <a:pPr>
              <a:spcAft>
                <a:spcPts val="600"/>
              </a:spcAft>
            </a:pPr>
            <a:r>
              <a:rPr lang="en-US" sz="2800" dirty="0" smtClean="0"/>
              <a:t>We implemented the tools </a:t>
            </a:r>
            <a:r>
              <a:rPr lang="en-US" sz="2800" dirty="0"/>
              <a:t>in </a:t>
            </a:r>
            <a:r>
              <a:rPr lang="en-US" sz="2800" dirty="0" err="1"/>
              <a:t>MetaCore</a:t>
            </a:r>
            <a:r>
              <a:rPr lang="en-US" sz="2800" dirty="0"/>
              <a:t> </a:t>
            </a:r>
            <a:r>
              <a:rPr lang="en-US" sz="2000" dirty="0"/>
              <a:t>[http://thomsonreuters.com/metacore] </a:t>
            </a:r>
            <a:r>
              <a:rPr lang="en-US" sz="2800" dirty="0"/>
              <a:t>to conduct enrichment analysis.</a:t>
            </a:r>
          </a:p>
          <a:p>
            <a:pPr>
              <a:spcAft>
                <a:spcPts val="600"/>
              </a:spcAft>
            </a:pPr>
            <a:r>
              <a:rPr lang="en-US" sz="2800" dirty="0" smtClean="0"/>
              <a:t>The analysis was </a:t>
            </a:r>
            <a:r>
              <a:rPr lang="en-US" sz="2800" dirty="0"/>
              <a:t>limited to probes &gt;background threshold </a:t>
            </a:r>
            <a:r>
              <a:rPr lang="en-US" sz="2800" dirty="0" smtClean="0"/>
              <a:t>values and </a:t>
            </a:r>
            <a:r>
              <a:rPr lang="en-US" sz="2800" dirty="0"/>
              <a:t>with a </a:t>
            </a:r>
            <a:r>
              <a:rPr lang="en-US" sz="2800" dirty="0" err="1"/>
              <a:t>p</a:t>
            </a:r>
            <a:r>
              <a:rPr lang="en-US" sz="2800" baseline="-25000" dirty="0" err="1"/>
              <a:t>diff</a:t>
            </a:r>
            <a:r>
              <a:rPr lang="en-US" sz="2800" dirty="0"/>
              <a:t> &lt;0.01 </a:t>
            </a:r>
            <a:r>
              <a:rPr lang="en-US" sz="2800" dirty="0" smtClean="0"/>
              <a:t>for </a:t>
            </a:r>
            <a:r>
              <a:rPr lang="en-US" sz="2800" dirty="0"/>
              <a:t>4 groups of comparison.</a:t>
            </a:r>
          </a:p>
          <a:p>
            <a:pPr marL="342900" indent="-342900">
              <a:spcAft>
                <a:spcPts val="600"/>
              </a:spcAft>
              <a:buFont typeface="Arial" panose="020B0604020202020204" pitchFamily="34" charset="0"/>
              <a:buChar char="•"/>
            </a:pPr>
            <a:endParaRPr lang="en-US" sz="2800" dirty="0"/>
          </a:p>
        </p:txBody>
      </p:sp>
      <p:pic>
        <p:nvPicPr>
          <p:cNvPr id="1038"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18880" y="21144547"/>
            <a:ext cx="8040626" cy="5303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 name="Text Box 908"/>
          <p:cNvSpPr txBox="1">
            <a:spLocks noChangeArrowheads="1"/>
          </p:cNvSpPr>
          <p:nvPr/>
        </p:nvSpPr>
        <p:spPr bwMode="auto">
          <a:xfrm>
            <a:off x="33425705" y="26670000"/>
            <a:ext cx="9144000" cy="5756781"/>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a:spcAft>
                <a:spcPts val="600"/>
              </a:spcAft>
            </a:pPr>
            <a:r>
              <a:rPr lang="en-US" sz="2800" dirty="0" err="1"/>
              <a:t>CpG</a:t>
            </a:r>
            <a:r>
              <a:rPr lang="en-US" sz="2800" dirty="0"/>
              <a:t> methylation measures collected using reduced representation bisulfite sequencing (RRBS) techniques implemented on the Illumina HiSeq2000</a:t>
            </a:r>
            <a:r>
              <a:rPr lang="en-US" sz="2800" dirty="0" smtClean="0"/>
              <a:t>.</a:t>
            </a:r>
          </a:p>
          <a:p>
            <a:pPr>
              <a:spcAft>
                <a:spcPts val="600"/>
              </a:spcAft>
            </a:pPr>
            <a:r>
              <a:rPr lang="en-US" sz="2800" dirty="0"/>
              <a:t>Following QC, 46 AD samples, 46 PSP samples and calls for 2,083,781 </a:t>
            </a:r>
            <a:r>
              <a:rPr lang="en-US" sz="2800" dirty="0" err="1"/>
              <a:t>CpGs</a:t>
            </a:r>
            <a:r>
              <a:rPr lang="en-US" sz="2800" dirty="0"/>
              <a:t> were retained for additional analysis.</a:t>
            </a:r>
          </a:p>
          <a:p>
            <a:pPr>
              <a:spcAft>
                <a:spcPts val="600"/>
              </a:spcAft>
            </a:pPr>
            <a:r>
              <a:rPr lang="en-US" sz="2800" dirty="0" smtClean="0"/>
              <a:t>We tested </a:t>
            </a:r>
            <a:r>
              <a:rPr lang="en-US" sz="2800" dirty="0"/>
              <a:t>for correlations between WG-DASL gene expression measures and promoter </a:t>
            </a:r>
            <a:r>
              <a:rPr lang="en-US" sz="2800" dirty="0" err="1"/>
              <a:t>CpG</a:t>
            </a:r>
            <a:r>
              <a:rPr lang="en-US" sz="2800" dirty="0"/>
              <a:t> methylation using functionalities in R, including important covariates in the model</a:t>
            </a:r>
            <a:r>
              <a:rPr lang="en-US" sz="2800" dirty="0" smtClean="0"/>
              <a:t>.</a:t>
            </a:r>
          </a:p>
          <a:p>
            <a:pPr>
              <a:spcAft>
                <a:spcPts val="600"/>
              </a:spcAft>
            </a:pPr>
            <a:r>
              <a:rPr lang="en-US" sz="2800" dirty="0"/>
              <a:t>The majority of the promoters (66%) are </a:t>
            </a:r>
            <a:r>
              <a:rPr lang="en-US" sz="2800" dirty="0" err="1"/>
              <a:t>hypomethylated</a:t>
            </a:r>
            <a:r>
              <a:rPr lang="en-US" sz="2800" dirty="0"/>
              <a:t> (Average methylation &lt;1%).</a:t>
            </a:r>
          </a:p>
          <a:p>
            <a:pPr>
              <a:spcAft>
                <a:spcPts val="600"/>
              </a:spcAft>
            </a:pPr>
            <a:endParaRPr lang="en-US" sz="2800" dirty="0"/>
          </a:p>
          <a:p>
            <a:pPr>
              <a:spcAft>
                <a:spcPts val="600"/>
              </a:spcAft>
            </a:pPr>
            <a:endParaRPr lang="en-US" sz="2800" dirty="0"/>
          </a:p>
        </p:txBody>
      </p:sp>
      <p:sp>
        <p:nvSpPr>
          <p:cNvPr id="98" name="Text Box 908"/>
          <p:cNvSpPr txBox="1">
            <a:spLocks noChangeArrowheads="1"/>
          </p:cNvSpPr>
          <p:nvPr/>
        </p:nvSpPr>
        <p:spPr bwMode="auto">
          <a:xfrm>
            <a:off x="12318829" y="31058838"/>
            <a:ext cx="10498308" cy="1371600"/>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r>
              <a:rPr lang="en-US" sz="2800" dirty="0"/>
              <a:t>Study Supported by: R01 AG032990, P50 AG016574, Mayo Clinic Center for Individualized Medicine Epigenomics Grant </a:t>
            </a:r>
          </a:p>
        </p:txBody>
      </p:sp>
      <p:sp>
        <p:nvSpPr>
          <p:cNvPr id="99" name="Text Box 908"/>
          <p:cNvSpPr txBox="1">
            <a:spLocks noChangeArrowheads="1"/>
          </p:cNvSpPr>
          <p:nvPr/>
        </p:nvSpPr>
        <p:spPr bwMode="auto">
          <a:xfrm>
            <a:off x="42786300" y="19764373"/>
            <a:ext cx="8013005" cy="2834640"/>
          </a:xfrm>
          <a:prstGeom prst="rect">
            <a:avLst/>
          </a:prstGeom>
          <a:solidFill>
            <a:schemeClr val="tx2"/>
          </a:solidFill>
          <a:ln>
            <a:noFill/>
          </a:ln>
          <a:effectLst/>
          <a:extLst>
            <a:ext uri="{91240B29-F687-4F45-9708-019B960494DF}">
              <a14:hiddenLine xmlns:a14="http://schemas.microsoft.com/office/drawing/2010/main" w="63500" algn="ctr">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65651" tIns="265651" rIns="265651" bIns="265651"/>
          <a:lstStyle>
            <a:lvl1pPr defTabSz="885825" eaLnBrk="0" hangingPunct="0">
              <a:defRPr sz="12800">
                <a:solidFill>
                  <a:schemeClr val="tx1"/>
                </a:solidFill>
                <a:latin typeface="Arial" pitchFamily="34" charset="0"/>
                <a:cs typeface="Arial" pitchFamily="34" charset="0"/>
              </a:defRPr>
            </a:lvl1pPr>
            <a:lvl2pPr marL="742950" indent="-285750" defTabSz="885825" eaLnBrk="0" hangingPunct="0">
              <a:defRPr sz="12800">
                <a:solidFill>
                  <a:schemeClr val="tx1"/>
                </a:solidFill>
                <a:latin typeface="Arial" pitchFamily="34" charset="0"/>
                <a:cs typeface="Arial" pitchFamily="34" charset="0"/>
              </a:defRPr>
            </a:lvl2pPr>
            <a:lvl3pPr marL="1143000" indent="-228600" defTabSz="885825" eaLnBrk="0" hangingPunct="0">
              <a:defRPr sz="12800">
                <a:solidFill>
                  <a:schemeClr val="tx1"/>
                </a:solidFill>
                <a:latin typeface="Arial" pitchFamily="34" charset="0"/>
                <a:cs typeface="Arial" pitchFamily="34" charset="0"/>
              </a:defRPr>
            </a:lvl3pPr>
            <a:lvl4pPr marL="1600200" indent="-228600" defTabSz="885825" eaLnBrk="0" hangingPunct="0">
              <a:defRPr sz="12800">
                <a:solidFill>
                  <a:schemeClr val="tx1"/>
                </a:solidFill>
                <a:latin typeface="Arial" pitchFamily="34" charset="0"/>
                <a:cs typeface="Arial" pitchFamily="34" charset="0"/>
              </a:defRPr>
            </a:lvl4pPr>
            <a:lvl5pPr marL="2057400" indent="-228600" defTabSz="885825" eaLnBrk="0" hangingPunct="0">
              <a:defRPr sz="12800">
                <a:solidFill>
                  <a:schemeClr val="tx1"/>
                </a:solidFill>
                <a:latin typeface="Arial" pitchFamily="34" charset="0"/>
                <a:cs typeface="Arial" pitchFamily="34" charset="0"/>
              </a:defRPr>
            </a:lvl5pPr>
            <a:lvl6pPr marL="2514600" indent="-228600" defTabSz="885825" eaLnBrk="0" fontAlgn="base" hangingPunct="0">
              <a:spcBef>
                <a:spcPct val="0"/>
              </a:spcBef>
              <a:spcAft>
                <a:spcPct val="0"/>
              </a:spcAft>
              <a:defRPr sz="12800">
                <a:solidFill>
                  <a:schemeClr val="tx1"/>
                </a:solidFill>
                <a:latin typeface="Arial" pitchFamily="34" charset="0"/>
                <a:cs typeface="Arial" pitchFamily="34" charset="0"/>
              </a:defRPr>
            </a:lvl6pPr>
            <a:lvl7pPr marL="2971800" indent="-228600" defTabSz="885825" eaLnBrk="0" fontAlgn="base" hangingPunct="0">
              <a:spcBef>
                <a:spcPct val="0"/>
              </a:spcBef>
              <a:spcAft>
                <a:spcPct val="0"/>
              </a:spcAft>
              <a:defRPr sz="12800">
                <a:solidFill>
                  <a:schemeClr val="tx1"/>
                </a:solidFill>
                <a:latin typeface="Arial" pitchFamily="34" charset="0"/>
                <a:cs typeface="Arial" pitchFamily="34" charset="0"/>
              </a:defRPr>
            </a:lvl7pPr>
            <a:lvl8pPr marL="3429000" indent="-228600" defTabSz="885825" eaLnBrk="0" fontAlgn="base" hangingPunct="0">
              <a:spcBef>
                <a:spcPct val="0"/>
              </a:spcBef>
              <a:spcAft>
                <a:spcPct val="0"/>
              </a:spcAft>
              <a:defRPr sz="12800">
                <a:solidFill>
                  <a:schemeClr val="tx1"/>
                </a:solidFill>
                <a:latin typeface="Arial" pitchFamily="34" charset="0"/>
                <a:cs typeface="Arial" pitchFamily="34" charset="0"/>
              </a:defRPr>
            </a:lvl8pPr>
            <a:lvl9pPr marL="3886200" indent="-228600" defTabSz="885825" eaLnBrk="0" fontAlgn="base" hangingPunct="0">
              <a:spcBef>
                <a:spcPct val="0"/>
              </a:spcBef>
              <a:spcAft>
                <a:spcPct val="0"/>
              </a:spcAft>
              <a:defRPr sz="12800">
                <a:solidFill>
                  <a:schemeClr val="tx1"/>
                </a:solidFill>
                <a:latin typeface="Arial" pitchFamily="34" charset="0"/>
                <a:cs typeface="Arial" pitchFamily="34" charset="0"/>
              </a:defRPr>
            </a:lvl9pPr>
          </a:lstStyle>
          <a:p>
            <a:pPr>
              <a:spcAft>
                <a:spcPts val="600"/>
              </a:spcAft>
            </a:pPr>
            <a:r>
              <a:rPr lang="en-US" sz="2800" dirty="0"/>
              <a:t>W</a:t>
            </a:r>
            <a:r>
              <a:rPr lang="en-US" sz="2800" dirty="0" smtClean="0"/>
              <a:t>e observed 672 </a:t>
            </a:r>
            <a:r>
              <a:rPr lang="en-US" sz="2800" dirty="0"/>
              <a:t>methylation-expression correlations (564 genes</a:t>
            </a:r>
            <a:r>
              <a:rPr lang="en-US" sz="2800" dirty="0" smtClean="0"/>
              <a:t>) with a p&lt; 0.05; </a:t>
            </a:r>
            <a:r>
              <a:rPr lang="en-US" sz="2800" dirty="0"/>
              <a:t>10 </a:t>
            </a:r>
            <a:r>
              <a:rPr lang="en-US" sz="2800" dirty="0" smtClean="0"/>
              <a:t>of which </a:t>
            </a:r>
            <a:r>
              <a:rPr lang="en-US" sz="2800" dirty="0"/>
              <a:t>remain significant after </a:t>
            </a:r>
            <a:r>
              <a:rPr lang="en-US" sz="2800" dirty="0" err="1"/>
              <a:t>Bonferroni</a:t>
            </a:r>
            <a:r>
              <a:rPr lang="en-US" sz="2800" dirty="0"/>
              <a:t> corrections. As expected 9/10 of the top promoters were negatively associated with gene expression levels</a:t>
            </a:r>
          </a:p>
          <a:p>
            <a:pPr>
              <a:spcAft>
                <a:spcPts val="600"/>
              </a:spcAft>
            </a:pPr>
            <a:endParaRPr lang="en-US" sz="2800" dirty="0"/>
          </a:p>
        </p:txBody>
      </p:sp>
      <p:pic>
        <p:nvPicPr>
          <p:cNvPr id="1039"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187363" y="8366067"/>
            <a:ext cx="10058400" cy="11671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c-selfservice-scientificposter-3x5-blue">
  <a:themeElements>
    <a:clrScheme name="mc-selfservice-scientificposter-3x5-blue 13">
      <a:dk1>
        <a:srgbClr val="000000"/>
      </a:dk1>
      <a:lt1>
        <a:srgbClr val="1F2D60"/>
      </a:lt1>
      <a:dk2>
        <a:srgbClr val="FFFFFF"/>
      </a:dk2>
      <a:lt2>
        <a:srgbClr val="808080"/>
      </a:lt2>
      <a:accent1>
        <a:srgbClr val="EBEB00"/>
      </a:accent1>
      <a:accent2>
        <a:srgbClr val="EB9900"/>
      </a:accent2>
      <a:accent3>
        <a:srgbClr val="ABADB6"/>
      </a:accent3>
      <a:accent4>
        <a:srgbClr val="000000"/>
      </a:accent4>
      <a:accent5>
        <a:srgbClr val="F3F3AA"/>
      </a:accent5>
      <a:accent6>
        <a:srgbClr val="D58A00"/>
      </a:accent6>
      <a:hlink>
        <a:srgbClr val="00EB00"/>
      </a:hlink>
      <a:folHlink>
        <a:srgbClr val="2158A1"/>
      </a:folHlink>
    </a:clrScheme>
    <a:fontScheme name="mc-selfservice-scientificposter-3x5-blu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6527800" rtl="0" eaLnBrk="1" fontAlgn="base" latinLnBrk="0" hangingPunct="1">
          <a:lnSpc>
            <a:spcPct val="100000"/>
          </a:lnSpc>
          <a:spcBef>
            <a:spcPct val="0"/>
          </a:spcBef>
          <a:spcAft>
            <a:spcPct val="0"/>
          </a:spcAft>
          <a:buClrTx/>
          <a:buSzTx/>
          <a:buFontTx/>
          <a:buNone/>
          <a:tabLst/>
          <a:defRPr kumimoji="0" lang="en-US" sz="12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6527800" rtl="0" eaLnBrk="1" fontAlgn="base" latinLnBrk="0" hangingPunct="1">
          <a:lnSpc>
            <a:spcPct val="100000"/>
          </a:lnSpc>
          <a:spcBef>
            <a:spcPct val="0"/>
          </a:spcBef>
          <a:spcAft>
            <a:spcPct val="0"/>
          </a:spcAft>
          <a:buClrTx/>
          <a:buSzTx/>
          <a:buFontTx/>
          <a:buNone/>
          <a:tabLst/>
          <a:defRPr kumimoji="0" lang="en-US" sz="12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mc-selfservice-scientificposter-3x5-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c-selfservice-scientificposter-3x5-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c-selfservice-scientificposter-3x5-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c-selfservice-scientificposter-3x5-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c-selfservice-scientificposter-3x5-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c-selfservice-scientificposter-3x5-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c-selfservice-scientificposter-3x5-blu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c-selfservice-scientificposter-3x5-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c-selfservice-scientificposter-3x5-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c-selfservice-scientificposter-3x5-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c-selfservice-scientificposter-3x5-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c-selfservice-scientificposter-3x5-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c-selfservice-scientificposter-3x5-blue 13">
        <a:dk1>
          <a:srgbClr val="000000"/>
        </a:dk1>
        <a:lt1>
          <a:srgbClr val="1F2D60"/>
        </a:lt1>
        <a:dk2>
          <a:srgbClr val="FFFFFF"/>
        </a:dk2>
        <a:lt2>
          <a:srgbClr val="808080"/>
        </a:lt2>
        <a:accent1>
          <a:srgbClr val="EBEB00"/>
        </a:accent1>
        <a:accent2>
          <a:srgbClr val="EB9900"/>
        </a:accent2>
        <a:accent3>
          <a:srgbClr val="ABADB6"/>
        </a:accent3>
        <a:accent4>
          <a:srgbClr val="000000"/>
        </a:accent4>
        <a:accent5>
          <a:srgbClr val="F3F3AA"/>
        </a:accent5>
        <a:accent6>
          <a:srgbClr val="D58A00"/>
        </a:accent6>
        <a:hlink>
          <a:srgbClr val="00EB00"/>
        </a:hlink>
        <a:folHlink>
          <a:srgbClr val="2158A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mc-selfservice-scientificposter-3x5-blue</Template>
  <TotalTime>6778</TotalTime>
  <Words>1270</Words>
  <Application>Microsoft Office PowerPoint</Application>
  <PresentationFormat>Custom</PresentationFormat>
  <Paragraphs>47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mc-selfservice-scientificposter-3x5-blue</vt:lpstr>
      <vt:lpstr>Transcript profiling analysis of Alzheimer’s disease brains</vt:lpstr>
    </vt:vector>
  </TitlesOfParts>
  <Company>Mayo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Title Goes Here Poster Title Goes Here Poster Title Goes Here Poster Title Goes Here Poster Title Goes Here Poster Title</dc:title>
  <dc:creator>Otto  Pedraza</dc:creator>
  <dc:description>v1.0</dc:description>
  <cp:lastModifiedBy>Mariet  Allen</cp:lastModifiedBy>
  <cp:revision>137</cp:revision>
  <dcterms:created xsi:type="dcterms:W3CDTF">2011-07-07T15:58:17Z</dcterms:created>
  <dcterms:modified xsi:type="dcterms:W3CDTF">2014-04-25T22:22:32Z</dcterms:modified>
</cp:coreProperties>
</file>