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32918400" cy="16002000"/>
  <p:notesSz cx="9931400" cy="1435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6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6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6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6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6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6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6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6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6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32">
          <p15:clr>
            <a:srgbClr val="A4A3A4"/>
          </p15:clr>
        </p15:guide>
        <p15:guide id="2" orient="horz" pos="2738">
          <p15:clr>
            <a:srgbClr val="A4A3A4"/>
          </p15:clr>
        </p15:guide>
        <p15:guide id="3" orient="horz" pos="1514">
          <p15:clr>
            <a:srgbClr val="A4A3A4"/>
          </p15:clr>
        </p15:guide>
        <p15:guide id="4" orient="horz" pos="9655">
          <p15:clr>
            <a:srgbClr val="A4A3A4"/>
          </p15:clr>
        </p15:guide>
        <p15:guide id="5" orient="horz" pos="2594">
          <p15:clr>
            <a:srgbClr val="A4A3A4"/>
          </p15:clr>
        </p15:guide>
        <p15:guide id="6" pos="2592">
          <p15:clr>
            <a:srgbClr val="A4A3A4"/>
          </p15:clr>
        </p15:guide>
        <p15:guide id="7" pos="20304">
          <p15:clr>
            <a:srgbClr val="A4A3A4"/>
          </p15:clr>
        </p15:guide>
        <p15:guide id="8" pos="430">
          <p15:clr>
            <a:srgbClr val="A4A3A4"/>
          </p15:clr>
        </p15:guide>
        <p15:guide id="9" pos="1814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520" userDrawn="1">
          <p15:clr>
            <a:srgbClr val="A4A3A4"/>
          </p15:clr>
        </p15:guide>
        <p15:guide id="2" pos="312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ne Heidi" initials="LH" lastIdx="7" clrIdx="0">
    <p:extLst>
      <p:ext uri="{19B8F6BF-5375-455C-9EA6-DF929625EA0E}">
        <p15:presenceInfo xmlns:p15="http://schemas.microsoft.com/office/powerpoint/2012/main" userId="S-1-5-21-220523388-2000478354-725345543-9397" providerId="AD"/>
      </p:ext>
    </p:extLst>
  </p:cmAuthor>
  <p:cmAuthor id="2" name="Burgenske, Danielle M. (Dani), Ph.D." initials="BDM(P" lastIdx="1" clrIdx="1">
    <p:extLst>
      <p:ext uri="{19B8F6BF-5375-455C-9EA6-DF929625EA0E}">
        <p15:presenceInfo xmlns:p15="http://schemas.microsoft.com/office/powerpoint/2012/main" userId="S-1-5-21-2996307970-2646299502-106099678-107337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158A1"/>
    <a:srgbClr val="1F2D60"/>
    <a:srgbClr val="2762AC"/>
    <a:srgbClr val="1C2966"/>
    <a:srgbClr val="3547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7221" autoAdjust="0"/>
    <p:restoredTop sz="96144" autoAdjust="0"/>
  </p:normalViewPr>
  <p:slideViewPr>
    <p:cSldViewPr snapToGrid="0" showGuides="1">
      <p:cViewPr>
        <p:scale>
          <a:sx n="70" d="100"/>
          <a:sy n="70" d="100"/>
        </p:scale>
        <p:origin x="-7212" y="-2370"/>
      </p:cViewPr>
      <p:guideLst>
        <p:guide orient="horz" pos="432"/>
        <p:guide orient="horz" pos="2738"/>
        <p:guide orient="horz" pos="1514"/>
        <p:guide orient="horz" pos="9655"/>
        <p:guide orient="horz" pos="2594"/>
        <p:guide pos="2592"/>
        <p:guide pos="20304"/>
        <p:guide pos="430"/>
        <p:guide pos="18144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howGuides="1">
      <p:cViewPr varScale="1">
        <p:scale>
          <a:sx n="96" d="100"/>
          <a:sy n="96" d="100"/>
        </p:scale>
        <p:origin x="-2988" y="-90"/>
      </p:cViewPr>
      <p:guideLst>
        <p:guide orient="horz" pos="4520"/>
        <p:guide pos="312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302984" cy="716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8747" tIns="69373" rIns="138747" bIns="69373" numCol="1" anchor="t" anchorCtr="0" compatLnSpc="1">
            <a:prstTxWarp prst="textNoShape">
              <a:avLst/>
            </a:prstTxWarp>
          </a:bodyPr>
          <a:lstStyle>
            <a:lvl1pPr defTabSz="1387437">
              <a:defRPr sz="1800"/>
            </a:lvl1pPr>
          </a:lstStyle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6861" y="0"/>
            <a:ext cx="4302984" cy="716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8747" tIns="69373" rIns="138747" bIns="69373" numCol="1" anchor="t" anchorCtr="0" compatLnSpc="1">
            <a:prstTxWarp prst="textNoShape">
              <a:avLst/>
            </a:prstTxWarp>
          </a:bodyPr>
          <a:lstStyle>
            <a:lvl1pPr algn="r" defTabSz="1387437">
              <a:defRPr sz="1800"/>
            </a:lvl1pPr>
          </a:lstStyle>
          <a:p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13631992"/>
            <a:ext cx="4302984" cy="716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8747" tIns="69373" rIns="138747" bIns="69373" numCol="1" anchor="b" anchorCtr="0" compatLnSpc="1">
            <a:prstTxWarp prst="textNoShape">
              <a:avLst/>
            </a:prstTxWarp>
          </a:bodyPr>
          <a:lstStyle>
            <a:lvl1pPr defTabSz="1387437">
              <a:defRPr sz="1800"/>
            </a:lvl1pPr>
          </a:lstStyle>
          <a:p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6861" y="13631992"/>
            <a:ext cx="4302984" cy="716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8747" tIns="69373" rIns="138747" bIns="69373" numCol="1" anchor="b" anchorCtr="0" compatLnSpc="1">
            <a:prstTxWarp prst="textNoShape">
              <a:avLst/>
            </a:prstTxWarp>
          </a:bodyPr>
          <a:lstStyle>
            <a:lvl1pPr algn="r" defTabSz="1387437">
              <a:defRPr sz="1800"/>
            </a:lvl1pPr>
          </a:lstStyle>
          <a:p>
            <a:fld id="{C5D0EEA4-55B2-497C-BB8F-E28801D9846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2274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302984" cy="717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6210" tIns="43105" rIns="86210" bIns="43105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5305" y="0"/>
            <a:ext cx="4304541" cy="717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6210" tIns="43105" rIns="86210" bIns="4310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569913" y="1076325"/>
            <a:ext cx="11071226" cy="5381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518" y="6816725"/>
            <a:ext cx="7946365" cy="645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6210" tIns="43105" rIns="86210" bIns="4310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13630533"/>
            <a:ext cx="4302984" cy="717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6210" tIns="43105" rIns="86210" bIns="43105" numCol="1" anchor="b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5305" y="13630533"/>
            <a:ext cx="4304541" cy="717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6210" tIns="43105" rIns="86210" bIns="4310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1F313D9E-9C15-4468-80AB-AF779B7BD5F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5429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C529FE-760F-4306-B498-9948176FE9AC}" type="slidenum">
              <a:rPr lang="en-US"/>
              <a:pPr/>
              <a:t>1</a:t>
            </a:fld>
            <a:endParaRPr lang="en-US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097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6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2918400" cy="1600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70142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662363" y="0"/>
            <a:ext cx="25595262" cy="2395538"/>
          </a:xfrm>
          <a:prstGeom prst="rect">
            <a:avLst/>
          </a:prstGeom>
          <a:gradFill rotWithShape="1">
            <a:gsLst>
              <a:gs pos="0">
                <a:schemeClr val="accent4">
                  <a:alpha val="0"/>
                </a:schemeClr>
              </a:gs>
              <a:gs pos="50000">
                <a:schemeClr val="accent4"/>
              </a:gs>
              <a:gs pos="100000">
                <a:schemeClr val="accent4">
                  <a:alpha val="0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28800" tIns="502920" rIns="182880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grpSp>
        <p:nvGrpSpPr>
          <p:cNvPr id="1031" name="Group 7"/>
          <p:cNvGrpSpPr>
            <a:grpSpLocks noChangeAspect="1"/>
          </p:cNvGrpSpPr>
          <p:nvPr/>
        </p:nvGrpSpPr>
        <p:grpSpPr bwMode="auto">
          <a:xfrm>
            <a:off x="685800" y="685800"/>
            <a:ext cx="2724150" cy="2970213"/>
            <a:chOff x="-34637" y="-7721"/>
            <a:chExt cx="23407" cy="25522"/>
          </a:xfrm>
        </p:grpSpPr>
        <p:sp>
          <p:nvSpPr>
            <p:cNvPr id="1032" name="Freeform 8"/>
            <p:cNvSpPr>
              <a:spLocks noChangeAspect="1" noEditPoints="1"/>
            </p:cNvSpPr>
            <p:nvPr/>
          </p:nvSpPr>
          <p:spPr bwMode="auto">
            <a:xfrm>
              <a:off x="-31140" y="4721"/>
              <a:ext cx="16398" cy="13080"/>
            </a:xfrm>
            <a:custGeom>
              <a:avLst/>
              <a:gdLst>
                <a:gd name="T0" fmla="*/ 5476 w 6942"/>
                <a:gd name="T1" fmla="*/ 0 h 5537"/>
                <a:gd name="T2" fmla="*/ 4010 w 6942"/>
                <a:gd name="T3" fmla="*/ 0 h 5537"/>
                <a:gd name="T4" fmla="*/ 4010 w 6942"/>
                <a:gd name="T5" fmla="*/ 1651 h 5537"/>
                <a:gd name="T6" fmla="*/ 4733 w 6942"/>
                <a:gd name="T7" fmla="*/ 3304 h 5537"/>
                <a:gd name="T8" fmla="*/ 4733 w 6942"/>
                <a:gd name="T9" fmla="*/ 3073 h 5537"/>
                <a:gd name="T10" fmla="*/ 4347 w 6942"/>
                <a:gd name="T11" fmla="*/ 1855 h 5537"/>
                <a:gd name="T12" fmla="*/ 4347 w 6942"/>
                <a:gd name="T13" fmla="*/ 1422 h 5537"/>
                <a:gd name="T14" fmla="*/ 4902 w 6942"/>
                <a:gd name="T15" fmla="*/ 1422 h 5537"/>
                <a:gd name="T16" fmla="*/ 4902 w 6942"/>
                <a:gd name="T17" fmla="*/ 3308 h 5537"/>
                <a:gd name="T18" fmla="*/ 3481 w 6942"/>
                <a:gd name="T19" fmla="*/ 5420 h 5537"/>
                <a:gd name="T20" fmla="*/ 2062 w 6942"/>
                <a:gd name="T21" fmla="*/ 3412 h 5537"/>
                <a:gd name="T22" fmla="*/ 2932 w 6942"/>
                <a:gd name="T23" fmla="*/ 1652 h 5537"/>
                <a:gd name="T24" fmla="*/ 2932 w 6942"/>
                <a:gd name="T25" fmla="*/ 1422 h 5537"/>
                <a:gd name="T26" fmla="*/ 3481 w 6942"/>
                <a:gd name="T27" fmla="*/ 1422 h 5537"/>
                <a:gd name="T28" fmla="*/ 3832 w 6942"/>
                <a:gd name="T29" fmla="*/ 1422 h 5537"/>
                <a:gd name="T30" fmla="*/ 3832 w 6942"/>
                <a:gd name="T31" fmla="*/ 1082 h 5537"/>
                <a:gd name="T32" fmla="*/ 3481 w 6942"/>
                <a:gd name="T33" fmla="*/ 1082 h 5537"/>
                <a:gd name="T34" fmla="*/ 2932 w 6942"/>
                <a:gd name="T35" fmla="*/ 1082 h 5537"/>
                <a:gd name="T36" fmla="*/ 2932 w 6942"/>
                <a:gd name="T37" fmla="*/ 1082 h 5537"/>
                <a:gd name="T38" fmla="*/ 2596 w 6942"/>
                <a:gd name="T39" fmla="*/ 1082 h 5537"/>
                <a:gd name="T40" fmla="*/ 2596 w 6942"/>
                <a:gd name="T41" fmla="*/ 1082 h 5537"/>
                <a:gd name="T42" fmla="*/ 1722 w 6942"/>
                <a:gd name="T43" fmla="*/ 1082 h 5537"/>
                <a:gd name="T44" fmla="*/ 1722 w 6942"/>
                <a:gd name="T45" fmla="*/ 3064 h 5537"/>
                <a:gd name="T46" fmla="*/ 1728 w 6942"/>
                <a:gd name="T47" fmla="*/ 3267 h 5537"/>
                <a:gd name="T48" fmla="*/ 1728 w 6942"/>
                <a:gd name="T49" fmla="*/ 3267 h 5537"/>
                <a:gd name="T50" fmla="*/ 2060 w 6942"/>
                <a:gd name="T51" fmla="*/ 2993 h 5537"/>
                <a:gd name="T52" fmla="*/ 2060 w 6942"/>
                <a:gd name="T53" fmla="*/ 2993 h 5537"/>
                <a:gd name="T54" fmla="*/ 2060 w 6942"/>
                <a:gd name="T55" fmla="*/ 1422 h 5537"/>
                <a:gd name="T56" fmla="*/ 2596 w 6942"/>
                <a:gd name="T57" fmla="*/ 1422 h 5537"/>
                <a:gd name="T58" fmla="*/ 2596 w 6942"/>
                <a:gd name="T59" fmla="*/ 1422 h 5537"/>
                <a:gd name="T60" fmla="*/ 2596 w 6942"/>
                <a:gd name="T61" fmla="*/ 1855 h 5537"/>
                <a:gd name="T62" fmla="*/ 1466 w 6942"/>
                <a:gd name="T63" fmla="*/ 3595 h 5537"/>
                <a:gd name="T64" fmla="*/ 337 w 6942"/>
                <a:gd name="T65" fmla="*/ 1855 h 5537"/>
                <a:gd name="T66" fmla="*/ 337 w 6942"/>
                <a:gd name="T67" fmla="*/ 338 h 5537"/>
                <a:gd name="T68" fmla="*/ 1466 w 6942"/>
                <a:gd name="T69" fmla="*/ 338 h 5537"/>
                <a:gd name="T70" fmla="*/ 2596 w 6942"/>
                <a:gd name="T71" fmla="*/ 338 h 5537"/>
                <a:gd name="T72" fmla="*/ 2596 w 6942"/>
                <a:gd name="T73" fmla="*/ 918 h 5537"/>
                <a:gd name="T74" fmla="*/ 2932 w 6942"/>
                <a:gd name="T75" fmla="*/ 918 h 5537"/>
                <a:gd name="T76" fmla="*/ 2932 w 6942"/>
                <a:gd name="T77" fmla="*/ 0 h 5537"/>
                <a:gd name="T78" fmla="*/ 1466 w 6942"/>
                <a:gd name="T79" fmla="*/ 0 h 5537"/>
                <a:gd name="T80" fmla="*/ 0 w 6942"/>
                <a:gd name="T81" fmla="*/ 0 h 5537"/>
                <a:gd name="T82" fmla="*/ 0 w 6942"/>
                <a:gd name="T83" fmla="*/ 1652 h 5537"/>
                <a:gd name="T84" fmla="*/ 1466 w 6942"/>
                <a:gd name="T85" fmla="*/ 3713 h 5537"/>
                <a:gd name="T86" fmla="*/ 1761 w 6942"/>
                <a:gd name="T87" fmla="*/ 3585 h 5537"/>
                <a:gd name="T88" fmla="*/ 3481 w 6942"/>
                <a:gd name="T89" fmla="*/ 5537 h 5537"/>
                <a:gd name="T90" fmla="*/ 5200 w 6942"/>
                <a:gd name="T91" fmla="*/ 3595 h 5537"/>
                <a:gd name="T92" fmla="*/ 5476 w 6942"/>
                <a:gd name="T93" fmla="*/ 3713 h 5537"/>
                <a:gd name="T94" fmla="*/ 6942 w 6942"/>
                <a:gd name="T95" fmla="*/ 1651 h 5537"/>
                <a:gd name="T96" fmla="*/ 6942 w 6942"/>
                <a:gd name="T97" fmla="*/ 0 h 5537"/>
                <a:gd name="T98" fmla="*/ 5476 w 6942"/>
                <a:gd name="T99" fmla="*/ 0 h 5537"/>
                <a:gd name="T100" fmla="*/ 6605 w 6942"/>
                <a:gd name="T101" fmla="*/ 1855 h 5537"/>
                <a:gd name="T102" fmla="*/ 5476 w 6942"/>
                <a:gd name="T103" fmla="*/ 3595 h 5537"/>
                <a:gd name="T104" fmla="*/ 5218 w 6942"/>
                <a:gd name="T105" fmla="*/ 3464 h 5537"/>
                <a:gd name="T106" fmla="*/ 5240 w 6942"/>
                <a:gd name="T107" fmla="*/ 3064 h 5537"/>
                <a:gd name="T108" fmla="*/ 5240 w 6942"/>
                <a:gd name="T109" fmla="*/ 1082 h 5537"/>
                <a:gd name="T110" fmla="*/ 4347 w 6942"/>
                <a:gd name="T111" fmla="*/ 1082 h 5537"/>
                <a:gd name="T112" fmla="*/ 4347 w 6942"/>
                <a:gd name="T113" fmla="*/ 338 h 5537"/>
                <a:gd name="T114" fmla="*/ 5476 w 6942"/>
                <a:gd name="T115" fmla="*/ 338 h 5537"/>
                <a:gd name="T116" fmla="*/ 6605 w 6942"/>
                <a:gd name="T117" fmla="*/ 338 h 5537"/>
                <a:gd name="T118" fmla="*/ 6605 w 6942"/>
                <a:gd name="T119" fmla="*/ 1855 h 55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6942" h="5537">
                  <a:moveTo>
                    <a:pt x="5476" y="0"/>
                  </a:moveTo>
                  <a:cubicBezTo>
                    <a:pt x="4010" y="0"/>
                    <a:pt x="4010" y="0"/>
                    <a:pt x="4010" y="0"/>
                  </a:cubicBezTo>
                  <a:cubicBezTo>
                    <a:pt x="4010" y="1651"/>
                    <a:pt x="4010" y="1651"/>
                    <a:pt x="4010" y="1651"/>
                  </a:cubicBezTo>
                  <a:cubicBezTo>
                    <a:pt x="4010" y="2409"/>
                    <a:pt x="4273" y="2937"/>
                    <a:pt x="4733" y="3304"/>
                  </a:cubicBezTo>
                  <a:cubicBezTo>
                    <a:pt x="4733" y="3073"/>
                    <a:pt x="4733" y="3073"/>
                    <a:pt x="4733" y="3073"/>
                  </a:cubicBezTo>
                  <a:cubicBezTo>
                    <a:pt x="4396" y="2684"/>
                    <a:pt x="4347" y="2238"/>
                    <a:pt x="4347" y="1855"/>
                  </a:cubicBezTo>
                  <a:cubicBezTo>
                    <a:pt x="4347" y="1422"/>
                    <a:pt x="4347" y="1422"/>
                    <a:pt x="4347" y="1422"/>
                  </a:cubicBezTo>
                  <a:cubicBezTo>
                    <a:pt x="4902" y="1422"/>
                    <a:pt x="4902" y="1422"/>
                    <a:pt x="4902" y="1422"/>
                  </a:cubicBezTo>
                  <a:cubicBezTo>
                    <a:pt x="4902" y="3308"/>
                    <a:pt x="4902" y="3308"/>
                    <a:pt x="4902" y="3308"/>
                  </a:cubicBezTo>
                  <a:cubicBezTo>
                    <a:pt x="4902" y="3996"/>
                    <a:pt x="4709" y="4871"/>
                    <a:pt x="3481" y="5420"/>
                  </a:cubicBezTo>
                  <a:cubicBezTo>
                    <a:pt x="2315" y="4898"/>
                    <a:pt x="2082" y="4082"/>
                    <a:pt x="2062" y="3412"/>
                  </a:cubicBezTo>
                  <a:cubicBezTo>
                    <a:pt x="2612" y="3042"/>
                    <a:pt x="2932" y="2487"/>
                    <a:pt x="2932" y="1652"/>
                  </a:cubicBezTo>
                  <a:cubicBezTo>
                    <a:pt x="2932" y="1422"/>
                    <a:pt x="2932" y="1422"/>
                    <a:pt x="2932" y="1422"/>
                  </a:cubicBezTo>
                  <a:cubicBezTo>
                    <a:pt x="3481" y="1422"/>
                    <a:pt x="3481" y="1422"/>
                    <a:pt x="3481" y="1422"/>
                  </a:cubicBezTo>
                  <a:cubicBezTo>
                    <a:pt x="3832" y="1422"/>
                    <a:pt x="3832" y="1422"/>
                    <a:pt x="3832" y="1422"/>
                  </a:cubicBezTo>
                  <a:cubicBezTo>
                    <a:pt x="3832" y="1082"/>
                    <a:pt x="3832" y="1082"/>
                    <a:pt x="3832" y="1082"/>
                  </a:cubicBezTo>
                  <a:cubicBezTo>
                    <a:pt x="3481" y="1082"/>
                    <a:pt x="3481" y="1082"/>
                    <a:pt x="3481" y="1082"/>
                  </a:cubicBezTo>
                  <a:cubicBezTo>
                    <a:pt x="2932" y="1082"/>
                    <a:pt x="2932" y="1082"/>
                    <a:pt x="2932" y="1082"/>
                  </a:cubicBezTo>
                  <a:cubicBezTo>
                    <a:pt x="2932" y="1082"/>
                    <a:pt x="2932" y="1082"/>
                    <a:pt x="2932" y="1082"/>
                  </a:cubicBezTo>
                  <a:cubicBezTo>
                    <a:pt x="2596" y="1082"/>
                    <a:pt x="2596" y="1082"/>
                    <a:pt x="2596" y="1082"/>
                  </a:cubicBezTo>
                  <a:cubicBezTo>
                    <a:pt x="2596" y="1082"/>
                    <a:pt x="2596" y="1082"/>
                    <a:pt x="2596" y="1082"/>
                  </a:cubicBezTo>
                  <a:cubicBezTo>
                    <a:pt x="1722" y="1082"/>
                    <a:pt x="1722" y="1082"/>
                    <a:pt x="1722" y="1082"/>
                  </a:cubicBezTo>
                  <a:cubicBezTo>
                    <a:pt x="1722" y="3064"/>
                    <a:pt x="1722" y="3064"/>
                    <a:pt x="1722" y="3064"/>
                  </a:cubicBezTo>
                  <a:cubicBezTo>
                    <a:pt x="1722" y="3133"/>
                    <a:pt x="1724" y="3201"/>
                    <a:pt x="1728" y="3267"/>
                  </a:cubicBezTo>
                  <a:cubicBezTo>
                    <a:pt x="1728" y="3267"/>
                    <a:pt x="1728" y="3267"/>
                    <a:pt x="1728" y="3267"/>
                  </a:cubicBezTo>
                  <a:cubicBezTo>
                    <a:pt x="1860" y="3180"/>
                    <a:pt x="1969" y="3089"/>
                    <a:pt x="2060" y="2993"/>
                  </a:cubicBezTo>
                  <a:cubicBezTo>
                    <a:pt x="2060" y="2993"/>
                    <a:pt x="2060" y="2993"/>
                    <a:pt x="2060" y="2993"/>
                  </a:cubicBezTo>
                  <a:cubicBezTo>
                    <a:pt x="2060" y="1422"/>
                    <a:pt x="2060" y="1422"/>
                    <a:pt x="2060" y="1422"/>
                  </a:cubicBezTo>
                  <a:cubicBezTo>
                    <a:pt x="2596" y="1422"/>
                    <a:pt x="2596" y="1422"/>
                    <a:pt x="2596" y="1422"/>
                  </a:cubicBezTo>
                  <a:cubicBezTo>
                    <a:pt x="2596" y="1422"/>
                    <a:pt x="2596" y="1422"/>
                    <a:pt x="2596" y="1422"/>
                  </a:cubicBezTo>
                  <a:cubicBezTo>
                    <a:pt x="2596" y="1855"/>
                    <a:pt x="2596" y="1855"/>
                    <a:pt x="2596" y="1855"/>
                  </a:cubicBezTo>
                  <a:cubicBezTo>
                    <a:pt x="2596" y="2428"/>
                    <a:pt x="2490" y="3138"/>
                    <a:pt x="1466" y="3595"/>
                  </a:cubicBezTo>
                  <a:cubicBezTo>
                    <a:pt x="443" y="3138"/>
                    <a:pt x="337" y="2428"/>
                    <a:pt x="337" y="1855"/>
                  </a:cubicBezTo>
                  <a:cubicBezTo>
                    <a:pt x="337" y="338"/>
                    <a:pt x="337" y="338"/>
                    <a:pt x="337" y="338"/>
                  </a:cubicBezTo>
                  <a:cubicBezTo>
                    <a:pt x="1466" y="338"/>
                    <a:pt x="1466" y="338"/>
                    <a:pt x="1466" y="338"/>
                  </a:cubicBezTo>
                  <a:cubicBezTo>
                    <a:pt x="2596" y="338"/>
                    <a:pt x="2596" y="338"/>
                    <a:pt x="2596" y="338"/>
                  </a:cubicBezTo>
                  <a:cubicBezTo>
                    <a:pt x="2596" y="918"/>
                    <a:pt x="2596" y="918"/>
                    <a:pt x="2596" y="918"/>
                  </a:cubicBezTo>
                  <a:cubicBezTo>
                    <a:pt x="2932" y="918"/>
                    <a:pt x="2932" y="918"/>
                    <a:pt x="2932" y="918"/>
                  </a:cubicBezTo>
                  <a:cubicBezTo>
                    <a:pt x="2932" y="0"/>
                    <a:pt x="2932" y="0"/>
                    <a:pt x="2932" y="0"/>
                  </a:cubicBezTo>
                  <a:cubicBezTo>
                    <a:pt x="1466" y="0"/>
                    <a:pt x="1466" y="0"/>
                    <a:pt x="146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652"/>
                    <a:pt x="0" y="1652"/>
                    <a:pt x="0" y="1652"/>
                  </a:cubicBezTo>
                  <a:cubicBezTo>
                    <a:pt x="0" y="2753"/>
                    <a:pt x="558" y="3369"/>
                    <a:pt x="1466" y="3713"/>
                  </a:cubicBezTo>
                  <a:cubicBezTo>
                    <a:pt x="1569" y="3674"/>
                    <a:pt x="1667" y="3631"/>
                    <a:pt x="1761" y="3585"/>
                  </a:cubicBezTo>
                  <a:cubicBezTo>
                    <a:pt x="1918" y="4587"/>
                    <a:pt x="2544" y="5183"/>
                    <a:pt x="3481" y="5537"/>
                  </a:cubicBezTo>
                  <a:cubicBezTo>
                    <a:pt x="4416" y="5184"/>
                    <a:pt x="5041" y="4590"/>
                    <a:pt x="5200" y="3595"/>
                  </a:cubicBezTo>
                  <a:cubicBezTo>
                    <a:pt x="5288" y="3637"/>
                    <a:pt x="5380" y="3676"/>
                    <a:pt x="5476" y="3713"/>
                  </a:cubicBezTo>
                  <a:cubicBezTo>
                    <a:pt x="6384" y="3369"/>
                    <a:pt x="6942" y="2753"/>
                    <a:pt x="6942" y="1651"/>
                  </a:cubicBezTo>
                  <a:cubicBezTo>
                    <a:pt x="6942" y="0"/>
                    <a:pt x="6942" y="0"/>
                    <a:pt x="6942" y="0"/>
                  </a:cubicBezTo>
                  <a:lnTo>
                    <a:pt x="5476" y="0"/>
                  </a:lnTo>
                  <a:close/>
                  <a:moveTo>
                    <a:pt x="6605" y="1855"/>
                  </a:moveTo>
                  <a:cubicBezTo>
                    <a:pt x="6605" y="2428"/>
                    <a:pt x="6499" y="3138"/>
                    <a:pt x="5476" y="3595"/>
                  </a:cubicBezTo>
                  <a:cubicBezTo>
                    <a:pt x="5382" y="3553"/>
                    <a:pt x="5297" y="3510"/>
                    <a:pt x="5218" y="3464"/>
                  </a:cubicBezTo>
                  <a:cubicBezTo>
                    <a:pt x="5233" y="3337"/>
                    <a:pt x="5240" y="3204"/>
                    <a:pt x="5240" y="3064"/>
                  </a:cubicBezTo>
                  <a:cubicBezTo>
                    <a:pt x="5240" y="1082"/>
                    <a:pt x="5240" y="1082"/>
                    <a:pt x="5240" y="1082"/>
                  </a:cubicBezTo>
                  <a:cubicBezTo>
                    <a:pt x="4347" y="1082"/>
                    <a:pt x="4347" y="1082"/>
                    <a:pt x="4347" y="1082"/>
                  </a:cubicBezTo>
                  <a:cubicBezTo>
                    <a:pt x="4347" y="338"/>
                    <a:pt x="4347" y="338"/>
                    <a:pt x="4347" y="338"/>
                  </a:cubicBezTo>
                  <a:cubicBezTo>
                    <a:pt x="5476" y="338"/>
                    <a:pt x="5476" y="338"/>
                    <a:pt x="5476" y="338"/>
                  </a:cubicBezTo>
                  <a:cubicBezTo>
                    <a:pt x="6605" y="338"/>
                    <a:pt x="6605" y="338"/>
                    <a:pt x="6605" y="338"/>
                  </a:cubicBezTo>
                  <a:lnTo>
                    <a:pt x="6605" y="185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3" name="Freeform 9"/>
            <p:cNvSpPr>
              <a:spLocks noChangeAspect="1"/>
            </p:cNvSpPr>
            <p:nvPr/>
          </p:nvSpPr>
          <p:spPr bwMode="auto">
            <a:xfrm>
              <a:off x="-29853" y="-1784"/>
              <a:ext cx="3501" cy="4386"/>
            </a:xfrm>
            <a:custGeom>
              <a:avLst/>
              <a:gdLst>
                <a:gd name="T0" fmla="*/ 122 w 1482"/>
                <a:gd name="T1" fmla="*/ 1857 h 1857"/>
                <a:gd name="T2" fmla="*/ 122 w 1482"/>
                <a:gd name="T3" fmla="*/ 1791 h 1857"/>
                <a:gd name="T4" fmla="*/ 228 w 1482"/>
                <a:gd name="T5" fmla="*/ 1730 h 1857"/>
                <a:gd name="T6" fmla="*/ 246 w 1482"/>
                <a:gd name="T7" fmla="*/ 1700 h 1857"/>
                <a:gd name="T8" fmla="*/ 263 w 1482"/>
                <a:gd name="T9" fmla="*/ 1543 h 1857"/>
                <a:gd name="T10" fmla="*/ 270 w 1482"/>
                <a:gd name="T11" fmla="*/ 1330 h 1857"/>
                <a:gd name="T12" fmla="*/ 270 w 1482"/>
                <a:gd name="T13" fmla="*/ 625 h 1857"/>
                <a:gd name="T14" fmla="*/ 263 w 1482"/>
                <a:gd name="T15" fmla="*/ 278 h 1857"/>
                <a:gd name="T16" fmla="*/ 243 w 1482"/>
                <a:gd name="T17" fmla="*/ 130 h 1857"/>
                <a:gd name="T18" fmla="*/ 194 w 1482"/>
                <a:gd name="T19" fmla="*/ 96 h 1857"/>
                <a:gd name="T20" fmla="*/ 0 w 1482"/>
                <a:gd name="T21" fmla="*/ 83 h 1857"/>
                <a:gd name="T22" fmla="*/ 0 w 1482"/>
                <a:gd name="T23" fmla="*/ 0 h 1857"/>
                <a:gd name="T24" fmla="*/ 411 w 1482"/>
                <a:gd name="T25" fmla="*/ 8 h 1857"/>
                <a:gd name="T26" fmla="*/ 803 w 1482"/>
                <a:gd name="T27" fmla="*/ 0 h 1857"/>
                <a:gd name="T28" fmla="*/ 803 w 1482"/>
                <a:gd name="T29" fmla="*/ 83 h 1857"/>
                <a:gd name="T30" fmla="*/ 605 w 1482"/>
                <a:gd name="T31" fmla="*/ 96 h 1857"/>
                <a:gd name="T32" fmla="*/ 557 w 1482"/>
                <a:gd name="T33" fmla="*/ 128 h 1857"/>
                <a:gd name="T34" fmla="*/ 536 w 1482"/>
                <a:gd name="T35" fmla="*/ 254 h 1857"/>
                <a:gd name="T36" fmla="*/ 529 w 1482"/>
                <a:gd name="T37" fmla="*/ 626 h 1857"/>
                <a:gd name="T38" fmla="*/ 529 w 1482"/>
                <a:gd name="T39" fmla="*/ 1506 h 1857"/>
                <a:gd name="T40" fmla="*/ 536 w 1482"/>
                <a:gd name="T41" fmla="*/ 1731 h 1857"/>
                <a:gd name="T42" fmla="*/ 754 w 1482"/>
                <a:gd name="T43" fmla="*/ 1738 h 1857"/>
                <a:gd name="T44" fmla="*/ 1305 w 1482"/>
                <a:gd name="T45" fmla="*/ 1691 h 1857"/>
                <a:gd name="T46" fmla="*/ 1337 w 1482"/>
                <a:gd name="T47" fmla="*/ 1601 h 1857"/>
                <a:gd name="T48" fmla="*/ 1392 w 1482"/>
                <a:gd name="T49" fmla="*/ 1384 h 1857"/>
                <a:gd name="T50" fmla="*/ 1482 w 1482"/>
                <a:gd name="T51" fmla="*/ 1384 h 1857"/>
                <a:gd name="T52" fmla="*/ 1423 w 1482"/>
                <a:gd name="T53" fmla="*/ 1841 h 1857"/>
                <a:gd name="T54" fmla="*/ 1334 w 1482"/>
                <a:gd name="T55" fmla="*/ 1854 h 1857"/>
                <a:gd name="T56" fmla="*/ 1116 w 1482"/>
                <a:gd name="T57" fmla="*/ 1857 h 1857"/>
                <a:gd name="T58" fmla="*/ 388 w 1482"/>
                <a:gd name="T59" fmla="*/ 1849 h 1857"/>
                <a:gd name="T60" fmla="*/ 122 w 1482"/>
                <a:gd name="T61" fmla="*/ 1857 h 18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482" h="1857">
                  <a:moveTo>
                    <a:pt x="122" y="1857"/>
                  </a:moveTo>
                  <a:cubicBezTo>
                    <a:pt x="122" y="1791"/>
                    <a:pt x="122" y="1791"/>
                    <a:pt x="122" y="1791"/>
                  </a:cubicBezTo>
                  <a:cubicBezTo>
                    <a:pt x="177" y="1765"/>
                    <a:pt x="213" y="1745"/>
                    <a:pt x="228" y="1730"/>
                  </a:cubicBezTo>
                  <a:cubicBezTo>
                    <a:pt x="237" y="1723"/>
                    <a:pt x="243" y="1713"/>
                    <a:pt x="246" y="1700"/>
                  </a:cubicBezTo>
                  <a:cubicBezTo>
                    <a:pt x="255" y="1676"/>
                    <a:pt x="260" y="1624"/>
                    <a:pt x="263" y="1543"/>
                  </a:cubicBezTo>
                  <a:cubicBezTo>
                    <a:pt x="268" y="1424"/>
                    <a:pt x="270" y="1353"/>
                    <a:pt x="270" y="1330"/>
                  </a:cubicBezTo>
                  <a:cubicBezTo>
                    <a:pt x="270" y="625"/>
                    <a:pt x="270" y="625"/>
                    <a:pt x="270" y="625"/>
                  </a:cubicBezTo>
                  <a:cubicBezTo>
                    <a:pt x="270" y="507"/>
                    <a:pt x="268" y="391"/>
                    <a:pt x="263" y="278"/>
                  </a:cubicBezTo>
                  <a:cubicBezTo>
                    <a:pt x="260" y="195"/>
                    <a:pt x="253" y="146"/>
                    <a:pt x="243" y="130"/>
                  </a:cubicBezTo>
                  <a:cubicBezTo>
                    <a:pt x="233" y="115"/>
                    <a:pt x="217" y="104"/>
                    <a:pt x="194" y="96"/>
                  </a:cubicBezTo>
                  <a:cubicBezTo>
                    <a:pt x="171" y="89"/>
                    <a:pt x="106" y="84"/>
                    <a:pt x="0" y="8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22" y="5"/>
                    <a:pt x="358" y="8"/>
                    <a:pt x="411" y="8"/>
                  </a:cubicBezTo>
                  <a:cubicBezTo>
                    <a:pt x="469" y="8"/>
                    <a:pt x="600" y="5"/>
                    <a:pt x="803" y="0"/>
                  </a:cubicBezTo>
                  <a:cubicBezTo>
                    <a:pt x="803" y="83"/>
                    <a:pt x="803" y="83"/>
                    <a:pt x="803" y="83"/>
                  </a:cubicBezTo>
                  <a:cubicBezTo>
                    <a:pt x="694" y="84"/>
                    <a:pt x="629" y="89"/>
                    <a:pt x="605" y="96"/>
                  </a:cubicBezTo>
                  <a:cubicBezTo>
                    <a:pt x="582" y="104"/>
                    <a:pt x="566" y="114"/>
                    <a:pt x="557" y="128"/>
                  </a:cubicBezTo>
                  <a:cubicBezTo>
                    <a:pt x="546" y="145"/>
                    <a:pt x="539" y="187"/>
                    <a:pt x="536" y="254"/>
                  </a:cubicBezTo>
                  <a:cubicBezTo>
                    <a:pt x="535" y="272"/>
                    <a:pt x="533" y="395"/>
                    <a:pt x="529" y="626"/>
                  </a:cubicBezTo>
                  <a:cubicBezTo>
                    <a:pt x="529" y="1506"/>
                    <a:pt x="529" y="1506"/>
                    <a:pt x="529" y="1506"/>
                  </a:cubicBezTo>
                  <a:cubicBezTo>
                    <a:pt x="529" y="1598"/>
                    <a:pt x="531" y="1673"/>
                    <a:pt x="536" y="1731"/>
                  </a:cubicBezTo>
                  <a:cubicBezTo>
                    <a:pt x="640" y="1736"/>
                    <a:pt x="652" y="1738"/>
                    <a:pt x="754" y="1738"/>
                  </a:cubicBezTo>
                  <a:cubicBezTo>
                    <a:pt x="1011" y="1738"/>
                    <a:pt x="1203" y="1723"/>
                    <a:pt x="1305" y="1691"/>
                  </a:cubicBezTo>
                  <a:cubicBezTo>
                    <a:pt x="1318" y="1665"/>
                    <a:pt x="1328" y="1635"/>
                    <a:pt x="1337" y="1601"/>
                  </a:cubicBezTo>
                  <a:cubicBezTo>
                    <a:pt x="1392" y="1384"/>
                    <a:pt x="1392" y="1384"/>
                    <a:pt x="1392" y="1384"/>
                  </a:cubicBezTo>
                  <a:cubicBezTo>
                    <a:pt x="1482" y="1384"/>
                    <a:pt x="1482" y="1384"/>
                    <a:pt x="1482" y="1384"/>
                  </a:cubicBezTo>
                  <a:cubicBezTo>
                    <a:pt x="1462" y="1514"/>
                    <a:pt x="1442" y="1666"/>
                    <a:pt x="1423" y="1841"/>
                  </a:cubicBezTo>
                  <a:cubicBezTo>
                    <a:pt x="1386" y="1848"/>
                    <a:pt x="1356" y="1852"/>
                    <a:pt x="1334" y="1854"/>
                  </a:cubicBezTo>
                  <a:cubicBezTo>
                    <a:pt x="1287" y="1856"/>
                    <a:pt x="1214" y="1857"/>
                    <a:pt x="1116" y="1857"/>
                  </a:cubicBezTo>
                  <a:cubicBezTo>
                    <a:pt x="388" y="1849"/>
                    <a:pt x="388" y="1849"/>
                    <a:pt x="388" y="1849"/>
                  </a:cubicBezTo>
                  <a:cubicBezTo>
                    <a:pt x="301" y="1849"/>
                    <a:pt x="212" y="1851"/>
                    <a:pt x="122" y="185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" name="Freeform 10"/>
            <p:cNvSpPr>
              <a:spLocks noChangeAspect="1" noEditPoints="1"/>
            </p:cNvSpPr>
            <p:nvPr/>
          </p:nvSpPr>
          <p:spPr bwMode="auto">
            <a:xfrm>
              <a:off x="-25944" y="-1784"/>
              <a:ext cx="1885" cy="4386"/>
            </a:xfrm>
            <a:custGeom>
              <a:avLst/>
              <a:gdLst>
                <a:gd name="T0" fmla="*/ 798 w 798"/>
                <a:gd name="T1" fmla="*/ 1774 h 1857"/>
                <a:gd name="T2" fmla="*/ 798 w 798"/>
                <a:gd name="T3" fmla="*/ 1857 h 1857"/>
                <a:gd name="T4" fmla="*/ 418 w 798"/>
                <a:gd name="T5" fmla="*/ 1849 h 1857"/>
                <a:gd name="T6" fmla="*/ 0 w 798"/>
                <a:gd name="T7" fmla="*/ 1857 h 1857"/>
                <a:gd name="T8" fmla="*/ 0 w 798"/>
                <a:gd name="T9" fmla="*/ 1774 h 1857"/>
                <a:gd name="T10" fmla="*/ 193 w 798"/>
                <a:gd name="T11" fmla="*/ 1759 h 1857"/>
                <a:gd name="T12" fmla="*/ 242 w 798"/>
                <a:gd name="T13" fmla="*/ 1728 h 1857"/>
                <a:gd name="T14" fmla="*/ 262 w 798"/>
                <a:gd name="T15" fmla="*/ 1602 h 1857"/>
                <a:gd name="T16" fmla="*/ 270 w 798"/>
                <a:gd name="T17" fmla="*/ 1230 h 1857"/>
                <a:gd name="T18" fmla="*/ 270 w 798"/>
                <a:gd name="T19" fmla="*/ 625 h 1857"/>
                <a:gd name="T20" fmla="*/ 262 w 798"/>
                <a:gd name="T21" fmla="*/ 277 h 1857"/>
                <a:gd name="T22" fmla="*/ 242 w 798"/>
                <a:gd name="T23" fmla="*/ 130 h 1857"/>
                <a:gd name="T24" fmla="*/ 193 w 798"/>
                <a:gd name="T25" fmla="*/ 96 h 1857"/>
                <a:gd name="T26" fmla="*/ 0 w 798"/>
                <a:gd name="T27" fmla="*/ 83 h 1857"/>
                <a:gd name="T28" fmla="*/ 0 w 798"/>
                <a:gd name="T29" fmla="*/ 0 h 1857"/>
                <a:gd name="T30" fmla="*/ 399 w 798"/>
                <a:gd name="T31" fmla="*/ 8 h 1857"/>
                <a:gd name="T32" fmla="*/ 798 w 798"/>
                <a:gd name="T33" fmla="*/ 0 h 1857"/>
                <a:gd name="T34" fmla="*/ 798 w 798"/>
                <a:gd name="T35" fmla="*/ 83 h 1857"/>
                <a:gd name="T36" fmla="*/ 604 w 798"/>
                <a:gd name="T37" fmla="*/ 96 h 1857"/>
                <a:gd name="T38" fmla="*/ 556 w 798"/>
                <a:gd name="T39" fmla="*/ 128 h 1857"/>
                <a:gd name="T40" fmla="*/ 536 w 798"/>
                <a:gd name="T41" fmla="*/ 254 h 1857"/>
                <a:gd name="T42" fmla="*/ 528 w 798"/>
                <a:gd name="T43" fmla="*/ 625 h 1857"/>
                <a:gd name="T44" fmla="*/ 528 w 798"/>
                <a:gd name="T45" fmla="*/ 1230 h 1857"/>
                <a:gd name="T46" fmla="*/ 532 w 798"/>
                <a:gd name="T47" fmla="*/ 1577 h 1857"/>
                <a:gd name="T48" fmla="*/ 552 w 798"/>
                <a:gd name="T49" fmla="*/ 1725 h 1857"/>
                <a:gd name="T50" fmla="*/ 602 w 798"/>
                <a:gd name="T51" fmla="*/ 1759 h 1857"/>
                <a:gd name="T52" fmla="*/ 798 w 798"/>
                <a:gd name="T53" fmla="*/ 1774 h 1857"/>
                <a:gd name="T54" fmla="*/ 536 w 798"/>
                <a:gd name="T55" fmla="*/ 254 h 1857"/>
                <a:gd name="T56" fmla="*/ 528 w 798"/>
                <a:gd name="T57" fmla="*/ 625 h 1857"/>
                <a:gd name="T58" fmla="*/ 528 w 798"/>
                <a:gd name="T59" fmla="*/ 1230 h 18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798" h="1857">
                  <a:moveTo>
                    <a:pt x="798" y="1774"/>
                  </a:moveTo>
                  <a:cubicBezTo>
                    <a:pt x="798" y="1857"/>
                    <a:pt x="798" y="1857"/>
                    <a:pt x="798" y="1857"/>
                  </a:cubicBezTo>
                  <a:cubicBezTo>
                    <a:pt x="605" y="1851"/>
                    <a:pt x="479" y="1849"/>
                    <a:pt x="418" y="1849"/>
                  </a:cubicBezTo>
                  <a:cubicBezTo>
                    <a:pt x="0" y="1857"/>
                    <a:pt x="0" y="1857"/>
                    <a:pt x="0" y="1857"/>
                  </a:cubicBezTo>
                  <a:cubicBezTo>
                    <a:pt x="0" y="1774"/>
                    <a:pt x="0" y="1774"/>
                    <a:pt x="0" y="1774"/>
                  </a:cubicBezTo>
                  <a:cubicBezTo>
                    <a:pt x="105" y="1772"/>
                    <a:pt x="170" y="1767"/>
                    <a:pt x="193" y="1759"/>
                  </a:cubicBezTo>
                  <a:cubicBezTo>
                    <a:pt x="216" y="1752"/>
                    <a:pt x="232" y="1741"/>
                    <a:pt x="242" y="1728"/>
                  </a:cubicBezTo>
                  <a:cubicBezTo>
                    <a:pt x="252" y="1711"/>
                    <a:pt x="259" y="1669"/>
                    <a:pt x="262" y="1602"/>
                  </a:cubicBezTo>
                  <a:cubicBezTo>
                    <a:pt x="263" y="1584"/>
                    <a:pt x="266" y="1460"/>
                    <a:pt x="270" y="1230"/>
                  </a:cubicBezTo>
                  <a:cubicBezTo>
                    <a:pt x="270" y="625"/>
                    <a:pt x="270" y="625"/>
                    <a:pt x="270" y="625"/>
                  </a:cubicBezTo>
                  <a:cubicBezTo>
                    <a:pt x="270" y="507"/>
                    <a:pt x="267" y="391"/>
                    <a:pt x="262" y="277"/>
                  </a:cubicBezTo>
                  <a:cubicBezTo>
                    <a:pt x="259" y="195"/>
                    <a:pt x="252" y="146"/>
                    <a:pt x="242" y="130"/>
                  </a:cubicBezTo>
                  <a:cubicBezTo>
                    <a:pt x="232" y="115"/>
                    <a:pt x="215" y="103"/>
                    <a:pt x="193" y="96"/>
                  </a:cubicBezTo>
                  <a:cubicBezTo>
                    <a:pt x="170" y="89"/>
                    <a:pt x="105" y="84"/>
                    <a:pt x="0" y="8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72" y="5"/>
                    <a:pt x="305" y="8"/>
                    <a:pt x="399" y="8"/>
                  </a:cubicBezTo>
                  <a:cubicBezTo>
                    <a:pt x="490" y="8"/>
                    <a:pt x="622" y="5"/>
                    <a:pt x="798" y="0"/>
                  </a:cubicBezTo>
                  <a:cubicBezTo>
                    <a:pt x="798" y="83"/>
                    <a:pt x="798" y="83"/>
                    <a:pt x="798" y="83"/>
                  </a:cubicBezTo>
                  <a:cubicBezTo>
                    <a:pt x="691" y="84"/>
                    <a:pt x="626" y="89"/>
                    <a:pt x="604" y="96"/>
                  </a:cubicBezTo>
                  <a:cubicBezTo>
                    <a:pt x="581" y="103"/>
                    <a:pt x="565" y="114"/>
                    <a:pt x="556" y="128"/>
                  </a:cubicBezTo>
                  <a:cubicBezTo>
                    <a:pt x="545" y="145"/>
                    <a:pt x="538" y="187"/>
                    <a:pt x="536" y="254"/>
                  </a:cubicBezTo>
                  <a:cubicBezTo>
                    <a:pt x="534" y="271"/>
                    <a:pt x="532" y="395"/>
                    <a:pt x="528" y="625"/>
                  </a:cubicBezTo>
                  <a:cubicBezTo>
                    <a:pt x="528" y="1230"/>
                    <a:pt x="528" y="1230"/>
                    <a:pt x="528" y="1230"/>
                  </a:cubicBezTo>
                  <a:cubicBezTo>
                    <a:pt x="528" y="1349"/>
                    <a:pt x="529" y="1465"/>
                    <a:pt x="532" y="1577"/>
                  </a:cubicBezTo>
                  <a:cubicBezTo>
                    <a:pt x="535" y="1660"/>
                    <a:pt x="541" y="1709"/>
                    <a:pt x="552" y="1725"/>
                  </a:cubicBezTo>
                  <a:cubicBezTo>
                    <a:pt x="562" y="1740"/>
                    <a:pt x="579" y="1752"/>
                    <a:pt x="602" y="1759"/>
                  </a:cubicBezTo>
                  <a:cubicBezTo>
                    <a:pt x="625" y="1767"/>
                    <a:pt x="690" y="1772"/>
                    <a:pt x="798" y="1774"/>
                  </a:cubicBezTo>
                  <a:close/>
                  <a:moveTo>
                    <a:pt x="536" y="254"/>
                  </a:moveTo>
                  <a:cubicBezTo>
                    <a:pt x="534" y="271"/>
                    <a:pt x="532" y="395"/>
                    <a:pt x="528" y="625"/>
                  </a:cubicBezTo>
                  <a:cubicBezTo>
                    <a:pt x="528" y="1230"/>
                    <a:pt x="528" y="1230"/>
                    <a:pt x="528" y="123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5" name="Freeform 11"/>
            <p:cNvSpPr>
              <a:spLocks noChangeAspect="1"/>
            </p:cNvSpPr>
            <p:nvPr/>
          </p:nvSpPr>
          <p:spPr bwMode="auto">
            <a:xfrm>
              <a:off x="-23374" y="-1784"/>
              <a:ext cx="5103" cy="4497"/>
            </a:xfrm>
            <a:custGeom>
              <a:avLst/>
              <a:gdLst>
                <a:gd name="T0" fmla="*/ 12 w 2160"/>
                <a:gd name="T1" fmla="*/ 1857 h 1904"/>
                <a:gd name="T2" fmla="*/ 12 w 2160"/>
                <a:gd name="T3" fmla="*/ 1774 h 1904"/>
                <a:gd name="T4" fmla="*/ 200 w 2160"/>
                <a:gd name="T5" fmla="*/ 1752 h 1904"/>
                <a:gd name="T6" fmla="*/ 227 w 2160"/>
                <a:gd name="T7" fmla="*/ 1727 h 1904"/>
                <a:gd name="T8" fmla="*/ 247 w 2160"/>
                <a:gd name="T9" fmla="*/ 1590 h 1904"/>
                <a:gd name="T10" fmla="*/ 255 w 2160"/>
                <a:gd name="T11" fmla="*/ 1293 h 1904"/>
                <a:gd name="T12" fmla="*/ 255 w 2160"/>
                <a:gd name="T13" fmla="*/ 229 h 1904"/>
                <a:gd name="T14" fmla="*/ 249 w 2160"/>
                <a:gd name="T15" fmla="*/ 173 h 1904"/>
                <a:gd name="T16" fmla="*/ 200 w 2160"/>
                <a:gd name="T17" fmla="*/ 117 h 1904"/>
                <a:gd name="T18" fmla="*/ 143 w 2160"/>
                <a:gd name="T19" fmla="*/ 90 h 1904"/>
                <a:gd name="T20" fmla="*/ 0 w 2160"/>
                <a:gd name="T21" fmla="*/ 83 h 1904"/>
                <a:gd name="T22" fmla="*/ 0 w 2160"/>
                <a:gd name="T23" fmla="*/ 0 h 1904"/>
                <a:gd name="T24" fmla="*/ 297 w 2160"/>
                <a:gd name="T25" fmla="*/ 8 h 1904"/>
                <a:gd name="T26" fmla="*/ 501 w 2160"/>
                <a:gd name="T27" fmla="*/ 0 h 1904"/>
                <a:gd name="T28" fmla="*/ 669 w 2160"/>
                <a:gd name="T29" fmla="*/ 213 h 1904"/>
                <a:gd name="T30" fmla="*/ 947 w 2160"/>
                <a:gd name="T31" fmla="*/ 546 h 1904"/>
                <a:gd name="T32" fmla="*/ 1353 w 2160"/>
                <a:gd name="T33" fmla="*/ 1021 h 1904"/>
                <a:gd name="T34" fmla="*/ 1666 w 2160"/>
                <a:gd name="T35" fmla="*/ 1378 h 1904"/>
                <a:gd name="T36" fmla="*/ 1793 w 2160"/>
                <a:gd name="T37" fmla="*/ 1513 h 1904"/>
                <a:gd name="T38" fmla="*/ 1793 w 2160"/>
                <a:gd name="T39" fmla="*/ 561 h 1904"/>
                <a:gd name="T40" fmla="*/ 1785 w 2160"/>
                <a:gd name="T41" fmla="*/ 262 h 1904"/>
                <a:gd name="T42" fmla="*/ 1767 w 2160"/>
                <a:gd name="T43" fmla="*/ 127 h 1904"/>
                <a:gd name="T44" fmla="*/ 1738 w 2160"/>
                <a:gd name="T45" fmla="*/ 102 h 1904"/>
                <a:gd name="T46" fmla="*/ 1550 w 2160"/>
                <a:gd name="T47" fmla="*/ 83 h 1904"/>
                <a:gd name="T48" fmla="*/ 1550 w 2160"/>
                <a:gd name="T49" fmla="*/ 0 h 1904"/>
                <a:gd name="T50" fmla="*/ 1877 w 2160"/>
                <a:gd name="T51" fmla="*/ 8 h 1904"/>
                <a:gd name="T52" fmla="*/ 2160 w 2160"/>
                <a:gd name="T53" fmla="*/ 0 h 1904"/>
                <a:gd name="T54" fmla="*/ 2160 w 2160"/>
                <a:gd name="T55" fmla="*/ 83 h 1904"/>
                <a:gd name="T56" fmla="*/ 1973 w 2160"/>
                <a:gd name="T57" fmla="*/ 102 h 1904"/>
                <a:gd name="T58" fmla="*/ 1945 w 2160"/>
                <a:gd name="T59" fmla="*/ 129 h 1904"/>
                <a:gd name="T60" fmla="*/ 1926 w 2160"/>
                <a:gd name="T61" fmla="*/ 267 h 1904"/>
                <a:gd name="T62" fmla="*/ 1918 w 2160"/>
                <a:gd name="T63" fmla="*/ 563 h 1904"/>
                <a:gd name="T64" fmla="*/ 1918 w 2160"/>
                <a:gd name="T65" fmla="*/ 1191 h 1904"/>
                <a:gd name="T66" fmla="*/ 1926 w 2160"/>
                <a:gd name="T67" fmla="*/ 1904 h 1904"/>
                <a:gd name="T68" fmla="*/ 1791 w 2160"/>
                <a:gd name="T69" fmla="*/ 1904 h 1904"/>
                <a:gd name="T70" fmla="*/ 1757 w 2160"/>
                <a:gd name="T71" fmla="*/ 1868 h 1904"/>
                <a:gd name="T72" fmla="*/ 1735 w 2160"/>
                <a:gd name="T73" fmla="*/ 1849 h 1904"/>
                <a:gd name="T74" fmla="*/ 1684 w 2160"/>
                <a:gd name="T75" fmla="*/ 1796 h 1904"/>
                <a:gd name="T76" fmla="*/ 1517 w 2160"/>
                <a:gd name="T77" fmla="*/ 1607 h 1904"/>
                <a:gd name="T78" fmla="*/ 1342 w 2160"/>
                <a:gd name="T79" fmla="*/ 1392 h 1904"/>
                <a:gd name="T80" fmla="*/ 375 w 2160"/>
                <a:gd name="T81" fmla="*/ 273 h 1904"/>
                <a:gd name="T82" fmla="*/ 375 w 2160"/>
                <a:gd name="T83" fmla="*/ 1286 h 1904"/>
                <a:gd name="T84" fmla="*/ 384 w 2160"/>
                <a:gd name="T85" fmla="*/ 1592 h 1904"/>
                <a:gd name="T86" fmla="*/ 401 w 2160"/>
                <a:gd name="T87" fmla="*/ 1727 h 1904"/>
                <a:gd name="T88" fmla="*/ 430 w 2160"/>
                <a:gd name="T89" fmla="*/ 1753 h 1904"/>
                <a:gd name="T90" fmla="*/ 619 w 2160"/>
                <a:gd name="T91" fmla="*/ 1774 h 1904"/>
                <a:gd name="T92" fmla="*/ 619 w 2160"/>
                <a:gd name="T93" fmla="*/ 1857 h 1904"/>
                <a:gd name="T94" fmla="*/ 355 w 2160"/>
                <a:gd name="T95" fmla="*/ 1849 h 1904"/>
                <a:gd name="T96" fmla="*/ 12 w 2160"/>
                <a:gd name="T97" fmla="*/ 1857 h 19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160" h="1904">
                  <a:moveTo>
                    <a:pt x="12" y="1857"/>
                  </a:moveTo>
                  <a:cubicBezTo>
                    <a:pt x="12" y="1774"/>
                    <a:pt x="12" y="1774"/>
                    <a:pt x="12" y="1774"/>
                  </a:cubicBezTo>
                  <a:cubicBezTo>
                    <a:pt x="107" y="1773"/>
                    <a:pt x="170" y="1766"/>
                    <a:pt x="200" y="1752"/>
                  </a:cubicBezTo>
                  <a:cubicBezTo>
                    <a:pt x="213" y="1747"/>
                    <a:pt x="222" y="1739"/>
                    <a:pt x="227" y="1727"/>
                  </a:cubicBezTo>
                  <a:cubicBezTo>
                    <a:pt x="237" y="1710"/>
                    <a:pt x="243" y="1664"/>
                    <a:pt x="247" y="1590"/>
                  </a:cubicBezTo>
                  <a:cubicBezTo>
                    <a:pt x="252" y="1475"/>
                    <a:pt x="255" y="1376"/>
                    <a:pt x="255" y="1293"/>
                  </a:cubicBezTo>
                  <a:cubicBezTo>
                    <a:pt x="255" y="229"/>
                    <a:pt x="255" y="229"/>
                    <a:pt x="255" y="229"/>
                  </a:cubicBezTo>
                  <a:cubicBezTo>
                    <a:pt x="255" y="200"/>
                    <a:pt x="253" y="181"/>
                    <a:pt x="249" y="173"/>
                  </a:cubicBezTo>
                  <a:cubicBezTo>
                    <a:pt x="242" y="157"/>
                    <a:pt x="225" y="139"/>
                    <a:pt x="200" y="117"/>
                  </a:cubicBezTo>
                  <a:cubicBezTo>
                    <a:pt x="183" y="103"/>
                    <a:pt x="164" y="94"/>
                    <a:pt x="143" y="90"/>
                  </a:cubicBezTo>
                  <a:cubicBezTo>
                    <a:pt x="121" y="86"/>
                    <a:pt x="74" y="83"/>
                    <a:pt x="0" y="8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57" y="5"/>
                    <a:pt x="256" y="8"/>
                    <a:pt x="297" y="8"/>
                  </a:cubicBezTo>
                  <a:cubicBezTo>
                    <a:pt x="366" y="8"/>
                    <a:pt x="433" y="5"/>
                    <a:pt x="501" y="0"/>
                  </a:cubicBezTo>
                  <a:cubicBezTo>
                    <a:pt x="578" y="96"/>
                    <a:pt x="633" y="168"/>
                    <a:pt x="669" y="213"/>
                  </a:cubicBezTo>
                  <a:cubicBezTo>
                    <a:pt x="947" y="546"/>
                    <a:pt x="947" y="546"/>
                    <a:pt x="947" y="546"/>
                  </a:cubicBezTo>
                  <a:cubicBezTo>
                    <a:pt x="1353" y="1021"/>
                    <a:pt x="1353" y="1021"/>
                    <a:pt x="1353" y="1021"/>
                  </a:cubicBezTo>
                  <a:cubicBezTo>
                    <a:pt x="1483" y="1172"/>
                    <a:pt x="1587" y="1291"/>
                    <a:pt x="1666" y="1378"/>
                  </a:cubicBezTo>
                  <a:cubicBezTo>
                    <a:pt x="1716" y="1435"/>
                    <a:pt x="1758" y="1480"/>
                    <a:pt x="1793" y="1513"/>
                  </a:cubicBezTo>
                  <a:cubicBezTo>
                    <a:pt x="1793" y="561"/>
                    <a:pt x="1793" y="561"/>
                    <a:pt x="1793" y="561"/>
                  </a:cubicBezTo>
                  <a:cubicBezTo>
                    <a:pt x="1793" y="476"/>
                    <a:pt x="1790" y="376"/>
                    <a:pt x="1785" y="262"/>
                  </a:cubicBezTo>
                  <a:cubicBezTo>
                    <a:pt x="1781" y="189"/>
                    <a:pt x="1775" y="145"/>
                    <a:pt x="1767" y="127"/>
                  </a:cubicBezTo>
                  <a:cubicBezTo>
                    <a:pt x="1760" y="116"/>
                    <a:pt x="1751" y="107"/>
                    <a:pt x="1738" y="102"/>
                  </a:cubicBezTo>
                  <a:cubicBezTo>
                    <a:pt x="1708" y="90"/>
                    <a:pt x="1645" y="83"/>
                    <a:pt x="1550" y="83"/>
                  </a:cubicBezTo>
                  <a:cubicBezTo>
                    <a:pt x="1550" y="0"/>
                    <a:pt x="1550" y="0"/>
                    <a:pt x="1550" y="0"/>
                  </a:cubicBezTo>
                  <a:cubicBezTo>
                    <a:pt x="1658" y="5"/>
                    <a:pt x="1766" y="8"/>
                    <a:pt x="1877" y="8"/>
                  </a:cubicBezTo>
                  <a:cubicBezTo>
                    <a:pt x="1981" y="8"/>
                    <a:pt x="2075" y="5"/>
                    <a:pt x="2160" y="0"/>
                  </a:cubicBezTo>
                  <a:cubicBezTo>
                    <a:pt x="2160" y="83"/>
                    <a:pt x="2160" y="83"/>
                    <a:pt x="2160" y="83"/>
                  </a:cubicBezTo>
                  <a:cubicBezTo>
                    <a:pt x="2065" y="83"/>
                    <a:pt x="2002" y="90"/>
                    <a:pt x="1973" y="102"/>
                  </a:cubicBezTo>
                  <a:cubicBezTo>
                    <a:pt x="1960" y="107"/>
                    <a:pt x="1950" y="116"/>
                    <a:pt x="1945" y="129"/>
                  </a:cubicBezTo>
                  <a:cubicBezTo>
                    <a:pt x="1936" y="145"/>
                    <a:pt x="1929" y="191"/>
                    <a:pt x="1926" y="267"/>
                  </a:cubicBezTo>
                  <a:cubicBezTo>
                    <a:pt x="1921" y="381"/>
                    <a:pt x="1918" y="480"/>
                    <a:pt x="1918" y="563"/>
                  </a:cubicBezTo>
                  <a:cubicBezTo>
                    <a:pt x="1918" y="1191"/>
                    <a:pt x="1918" y="1191"/>
                    <a:pt x="1918" y="1191"/>
                  </a:cubicBezTo>
                  <a:cubicBezTo>
                    <a:pt x="1918" y="1319"/>
                    <a:pt x="1921" y="1556"/>
                    <a:pt x="1926" y="1904"/>
                  </a:cubicBezTo>
                  <a:cubicBezTo>
                    <a:pt x="1791" y="1904"/>
                    <a:pt x="1791" y="1904"/>
                    <a:pt x="1791" y="1904"/>
                  </a:cubicBezTo>
                  <a:cubicBezTo>
                    <a:pt x="1757" y="1868"/>
                    <a:pt x="1757" y="1868"/>
                    <a:pt x="1757" y="1868"/>
                  </a:cubicBezTo>
                  <a:cubicBezTo>
                    <a:pt x="1752" y="1866"/>
                    <a:pt x="1740" y="1852"/>
                    <a:pt x="1735" y="1849"/>
                  </a:cubicBezTo>
                  <a:cubicBezTo>
                    <a:pt x="1729" y="1844"/>
                    <a:pt x="1712" y="1826"/>
                    <a:pt x="1684" y="1796"/>
                  </a:cubicBezTo>
                  <a:cubicBezTo>
                    <a:pt x="1608" y="1712"/>
                    <a:pt x="1553" y="1650"/>
                    <a:pt x="1517" y="1607"/>
                  </a:cubicBezTo>
                  <a:cubicBezTo>
                    <a:pt x="1342" y="1392"/>
                    <a:pt x="1342" y="1392"/>
                    <a:pt x="1342" y="1392"/>
                  </a:cubicBezTo>
                  <a:cubicBezTo>
                    <a:pt x="375" y="273"/>
                    <a:pt x="375" y="273"/>
                    <a:pt x="375" y="273"/>
                  </a:cubicBezTo>
                  <a:cubicBezTo>
                    <a:pt x="375" y="1286"/>
                    <a:pt x="375" y="1286"/>
                    <a:pt x="375" y="1286"/>
                  </a:cubicBezTo>
                  <a:cubicBezTo>
                    <a:pt x="375" y="1373"/>
                    <a:pt x="378" y="1474"/>
                    <a:pt x="384" y="1592"/>
                  </a:cubicBezTo>
                  <a:cubicBezTo>
                    <a:pt x="387" y="1665"/>
                    <a:pt x="393" y="1710"/>
                    <a:pt x="401" y="1727"/>
                  </a:cubicBezTo>
                  <a:cubicBezTo>
                    <a:pt x="408" y="1740"/>
                    <a:pt x="417" y="1749"/>
                    <a:pt x="430" y="1753"/>
                  </a:cubicBezTo>
                  <a:cubicBezTo>
                    <a:pt x="460" y="1766"/>
                    <a:pt x="523" y="1773"/>
                    <a:pt x="619" y="1774"/>
                  </a:cubicBezTo>
                  <a:cubicBezTo>
                    <a:pt x="619" y="1857"/>
                    <a:pt x="619" y="1857"/>
                    <a:pt x="619" y="1857"/>
                  </a:cubicBezTo>
                  <a:cubicBezTo>
                    <a:pt x="539" y="1851"/>
                    <a:pt x="450" y="1849"/>
                    <a:pt x="355" y="1849"/>
                  </a:cubicBezTo>
                  <a:cubicBezTo>
                    <a:pt x="249" y="1849"/>
                    <a:pt x="135" y="1851"/>
                    <a:pt x="12" y="185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6" name="Freeform 12"/>
            <p:cNvSpPr>
              <a:spLocks noChangeAspect="1"/>
            </p:cNvSpPr>
            <p:nvPr/>
          </p:nvSpPr>
          <p:spPr bwMode="auto">
            <a:xfrm>
              <a:off x="-17714" y="-1784"/>
              <a:ext cx="1888" cy="4386"/>
            </a:xfrm>
            <a:custGeom>
              <a:avLst/>
              <a:gdLst>
                <a:gd name="T0" fmla="*/ 799 w 799"/>
                <a:gd name="T1" fmla="*/ 1774 h 1857"/>
                <a:gd name="T2" fmla="*/ 799 w 799"/>
                <a:gd name="T3" fmla="*/ 1857 h 1857"/>
                <a:gd name="T4" fmla="*/ 419 w 799"/>
                <a:gd name="T5" fmla="*/ 1849 h 1857"/>
                <a:gd name="T6" fmla="*/ 0 w 799"/>
                <a:gd name="T7" fmla="*/ 1857 h 1857"/>
                <a:gd name="T8" fmla="*/ 0 w 799"/>
                <a:gd name="T9" fmla="*/ 1774 h 1857"/>
                <a:gd name="T10" fmla="*/ 194 w 799"/>
                <a:gd name="T11" fmla="*/ 1759 h 1857"/>
                <a:gd name="T12" fmla="*/ 243 w 799"/>
                <a:gd name="T13" fmla="*/ 1728 h 1857"/>
                <a:gd name="T14" fmla="*/ 263 w 799"/>
                <a:gd name="T15" fmla="*/ 1602 h 1857"/>
                <a:gd name="T16" fmla="*/ 271 w 799"/>
                <a:gd name="T17" fmla="*/ 1230 h 1857"/>
                <a:gd name="T18" fmla="*/ 271 w 799"/>
                <a:gd name="T19" fmla="*/ 625 h 1857"/>
                <a:gd name="T20" fmla="*/ 263 w 799"/>
                <a:gd name="T21" fmla="*/ 277 h 1857"/>
                <a:gd name="T22" fmla="*/ 243 w 799"/>
                <a:gd name="T23" fmla="*/ 130 h 1857"/>
                <a:gd name="T24" fmla="*/ 194 w 799"/>
                <a:gd name="T25" fmla="*/ 96 h 1857"/>
                <a:gd name="T26" fmla="*/ 0 w 799"/>
                <a:gd name="T27" fmla="*/ 83 h 1857"/>
                <a:gd name="T28" fmla="*/ 0 w 799"/>
                <a:gd name="T29" fmla="*/ 0 h 1857"/>
                <a:gd name="T30" fmla="*/ 400 w 799"/>
                <a:gd name="T31" fmla="*/ 8 h 1857"/>
                <a:gd name="T32" fmla="*/ 799 w 799"/>
                <a:gd name="T33" fmla="*/ 0 h 1857"/>
                <a:gd name="T34" fmla="*/ 799 w 799"/>
                <a:gd name="T35" fmla="*/ 83 h 1857"/>
                <a:gd name="T36" fmla="*/ 605 w 799"/>
                <a:gd name="T37" fmla="*/ 96 h 1857"/>
                <a:gd name="T38" fmla="*/ 557 w 799"/>
                <a:gd name="T39" fmla="*/ 128 h 1857"/>
                <a:gd name="T40" fmla="*/ 537 w 799"/>
                <a:gd name="T41" fmla="*/ 254 h 1857"/>
                <a:gd name="T42" fmla="*/ 529 w 799"/>
                <a:gd name="T43" fmla="*/ 625 h 1857"/>
                <a:gd name="T44" fmla="*/ 529 w 799"/>
                <a:gd name="T45" fmla="*/ 1230 h 1857"/>
                <a:gd name="T46" fmla="*/ 533 w 799"/>
                <a:gd name="T47" fmla="*/ 1577 h 1857"/>
                <a:gd name="T48" fmla="*/ 553 w 799"/>
                <a:gd name="T49" fmla="*/ 1725 h 1857"/>
                <a:gd name="T50" fmla="*/ 603 w 799"/>
                <a:gd name="T51" fmla="*/ 1759 h 1857"/>
                <a:gd name="T52" fmla="*/ 799 w 799"/>
                <a:gd name="T53" fmla="*/ 1774 h 18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99" h="1857">
                  <a:moveTo>
                    <a:pt x="799" y="1774"/>
                  </a:moveTo>
                  <a:cubicBezTo>
                    <a:pt x="799" y="1857"/>
                    <a:pt x="799" y="1857"/>
                    <a:pt x="799" y="1857"/>
                  </a:cubicBezTo>
                  <a:cubicBezTo>
                    <a:pt x="606" y="1851"/>
                    <a:pt x="480" y="1849"/>
                    <a:pt x="419" y="1849"/>
                  </a:cubicBezTo>
                  <a:cubicBezTo>
                    <a:pt x="0" y="1857"/>
                    <a:pt x="0" y="1857"/>
                    <a:pt x="0" y="1857"/>
                  </a:cubicBezTo>
                  <a:cubicBezTo>
                    <a:pt x="0" y="1774"/>
                    <a:pt x="0" y="1774"/>
                    <a:pt x="0" y="1774"/>
                  </a:cubicBezTo>
                  <a:cubicBezTo>
                    <a:pt x="106" y="1772"/>
                    <a:pt x="171" y="1767"/>
                    <a:pt x="194" y="1759"/>
                  </a:cubicBezTo>
                  <a:cubicBezTo>
                    <a:pt x="217" y="1752"/>
                    <a:pt x="234" y="1741"/>
                    <a:pt x="243" y="1728"/>
                  </a:cubicBezTo>
                  <a:cubicBezTo>
                    <a:pt x="254" y="1711"/>
                    <a:pt x="260" y="1669"/>
                    <a:pt x="263" y="1602"/>
                  </a:cubicBezTo>
                  <a:cubicBezTo>
                    <a:pt x="264" y="1584"/>
                    <a:pt x="267" y="1460"/>
                    <a:pt x="271" y="1230"/>
                  </a:cubicBezTo>
                  <a:cubicBezTo>
                    <a:pt x="271" y="625"/>
                    <a:pt x="271" y="625"/>
                    <a:pt x="271" y="625"/>
                  </a:cubicBezTo>
                  <a:cubicBezTo>
                    <a:pt x="271" y="507"/>
                    <a:pt x="268" y="391"/>
                    <a:pt x="263" y="277"/>
                  </a:cubicBezTo>
                  <a:cubicBezTo>
                    <a:pt x="260" y="195"/>
                    <a:pt x="254" y="146"/>
                    <a:pt x="243" y="130"/>
                  </a:cubicBezTo>
                  <a:cubicBezTo>
                    <a:pt x="233" y="115"/>
                    <a:pt x="217" y="103"/>
                    <a:pt x="194" y="96"/>
                  </a:cubicBezTo>
                  <a:cubicBezTo>
                    <a:pt x="171" y="89"/>
                    <a:pt x="107" y="84"/>
                    <a:pt x="0" y="8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73" y="5"/>
                    <a:pt x="306" y="8"/>
                    <a:pt x="400" y="8"/>
                  </a:cubicBezTo>
                  <a:cubicBezTo>
                    <a:pt x="491" y="8"/>
                    <a:pt x="624" y="5"/>
                    <a:pt x="799" y="0"/>
                  </a:cubicBezTo>
                  <a:cubicBezTo>
                    <a:pt x="799" y="83"/>
                    <a:pt x="799" y="83"/>
                    <a:pt x="799" y="83"/>
                  </a:cubicBezTo>
                  <a:cubicBezTo>
                    <a:pt x="692" y="84"/>
                    <a:pt x="627" y="89"/>
                    <a:pt x="605" y="96"/>
                  </a:cubicBezTo>
                  <a:cubicBezTo>
                    <a:pt x="582" y="103"/>
                    <a:pt x="566" y="114"/>
                    <a:pt x="557" y="128"/>
                  </a:cubicBezTo>
                  <a:cubicBezTo>
                    <a:pt x="546" y="145"/>
                    <a:pt x="539" y="187"/>
                    <a:pt x="537" y="254"/>
                  </a:cubicBezTo>
                  <a:cubicBezTo>
                    <a:pt x="535" y="271"/>
                    <a:pt x="533" y="395"/>
                    <a:pt x="529" y="625"/>
                  </a:cubicBezTo>
                  <a:cubicBezTo>
                    <a:pt x="529" y="1230"/>
                    <a:pt x="529" y="1230"/>
                    <a:pt x="529" y="1230"/>
                  </a:cubicBezTo>
                  <a:cubicBezTo>
                    <a:pt x="529" y="1349"/>
                    <a:pt x="530" y="1465"/>
                    <a:pt x="533" y="1577"/>
                  </a:cubicBezTo>
                  <a:cubicBezTo>
                    <a:pt x="535" y="1660"/>
                    <a:pt x="542" y="1709"/>
                    <a:pt x="553" y="1725"/>
                  </a:cubicBezTo>
                  <a:cubicBezTo>
                    <a:pt x="563" y="1740"/>
                    <a:pt x="580" y="1752"/>
                    <a:pt x="603" y="1759"/>
                  </a:cubicBezTo>
                  <a:cubicBezTo>
                    <a:pt x="626" y="1767"/>
                    <a:pt x="691" y="1772"/>
                    <a:pt x="799" y="177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7" name="Freeform 13"/>
            <p:cNvSpPr>
              <a:spLocks noChangeAspect="1"/>
            </p:cNvSpPr>
            <p:nvPr/>
          </p:nvSpPr>
          <p:spPr bwMode="auto">
            <a:xfrm>
              <a:off x="-15503" y="-1860"/>
              <a:ext cx="4273" cy="4545"/>
            </a:xfrm>
            <a:custGeom>
              <a:avLst/>
              <a:gdLst>
                <a:gd name="T0" fmla="*/ 1809 w 1809"/>
                <a:gd name="T1" fmla="*/ 1656 h 1924"/>
                <a:gd name="T2" fmla="*/ 1756 w 1809"/>
                <a:gd name="T3" fmla="*/ 1778 h 1924"/>
                <a:gd name="T4" fmla="*/ 1443 w 1809"/>
                <a:gd name="T5" fmla="*/ 1890 h 1924"/>
                <a:gd name="T6" fmla="*/ 1110 w 1809"/>
                <a:gd name="T7" fmla="*/ 1924 h 1924"/>
                <a:gd name="T8" fmla="*/ 716 w 1809"/>
                <a:gd name="T9" fmla="*/ 1873 h 1924"/>
                <a:gd name="T10" fmla="*/ 399 w 1809"/>
                <a:gd name="T11" fmla="*/ 1728 h 1924"/>
                <a:gd name="T12" fmla="*/ 177 w 1809"/>
                <a:gd name="T13" fmla="*/ 1517 h 1924"/>
                <a:gd name="T14" fmla="*/ 46 w 1809"/>
                <a:gd name="T15" fmla="*/ 1262 h 1924"/>
                <a:gd name="T16" fmla="*/ 0 w 1809"/>
                <a:gd name="T17" fmla="*/ 960 h 1924"/>
                <a:gd name="T18" fmla="*/ 305 w 1809"/>
                <a:gd name="T19" fmla="*/ 273 h 1924"/>
                <a:gd name="T20" fmla="*/ 1134 w 1809"/>
                <a:gd name="T21" fmla="*/ 0 h 1924"/>
                <a:gd name="T22" fmla="*/ 1365 w 1809"/>
                <a:gd name="T23" fmla="*/ 14 h 1924"/>
                <a:gd name="T24" fmla="*/ 1622 w 1809"/>
                <a:gd name="T25" fmla="*/ 66 h 1924"/>
                <a:gd name="T26" fmla="*/ 1809 w 1809"/>
                <a:gd name="T27" fmla="*/ 111 h 1924"/>
                <a:gd name="T28" fmla="*/ 1764 w 1809"/>
                <a:gd name="T29" fmla="*/ 251 h 1924"/>
                <a:gd name="T30" fmla="*/ 1734 w 1809"/>
                <a:gd name="T31" fmla="*/ 508 h 1924"/>
                <a:gd name="T32" fmla="*/ 1652 w 1809"/>
                <a:gd name="T33" fmla="*/ 508 h 1924"/>
                <a:gd name="T34" fmla="*/ 1651 w 1809"/>
                <a:gd name="T35" fmla="*/ 355 h 1924"/>
                <a:gd name="T36" fmla="*/ 1502 w 1809"/>
                <a:gd name="T37" fmla="*/ 165 h 1924"/>
                <a:gd name="T38" fmla="*/ 1107 w 1809"/>
                <a:gd name="T39" fmla="*/ 103 h 1924"/>
                <a:gd name="T40" fmla="*/ 778 w 1809"/>
                <a:gd name="T41" fmla="*/ 150 h 1924"/>
                <a:gd name="T42" fmla="*/ 538 w 1809"/>
                <a:gd name="T43" fmla="*/ 291 h 1924"/>
                <a:gd name="T44" fmla="*/ 369 w 1809"/>
                <a:gd name="T45" fmla="*/ 536 h 1924"/>
                <a:gd name="T46" fmla="*/ 302 w 1809"/>
                <a:gd name="T47" fmla="*/ 910 h 1924"/>
                <a:gd name="T48" fmla="*/ 555 w 1809"/>
                <a:gd name="T49" fmla="*/ 1543 h 1924"/>
                <a:gd name="T50" fmla="*/ 1222 w 1809"/>
                <a:gd name="T51" fmla="*/ 1782 h 1924"/>
                <a:gd name="T52" fmla="*/ 1569 w 1809"/>
                <a:gd name="T53" fmla="*/ 1734 h 1924"/>
                <a:gd name="T54" fmla="*/ 1786 w 1809"/>
                <a:gd name="T55" fmla="*/ 1629 h 1924"/>
                <a:gd name="T56" fmla="*/ 1809 w 1809"/>
                <a:gd name="T57" fmla="*/ 1656 h 19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809" h="1924">
                  <a:moveTo>
                    <a:pt x="1809" y="1656"/>
                  </a:moveTo>
                  <a:cubicBezTo>
                    <a:pt x="1756" y="1778"/>
                    <a:pt x="1756" y="1778"/>
                    <a:pt x="1756" y="1778"/>
                  </a:cubicBezTo>
                  <a:cubicBezTo>
                    <a:pt x="1649" y="1830"/>
                    <a:pt x="1545" y="1867"/>
                    <a:pt x="1443" y="1890"/>
                  </a:cubicBezTo>
                  <a:cubicBezTo>
                    <a:pt x="1341" y="1913"/>
                    <a:pt x="1230" y="1924"/>
                    <a:pt x="1110" y="1924"/>
                  </a:cubicBezTo>
                  <a:cubicBezTo>
                    <a:pt x="968" y="1924"/>
                    <a:pt x="837" y="1907"/>
                    <a:pt x="716" y="1873"/>
                  </a:cubicBezTo>
                  <a:cubicBezTo>
                    <a:pt x="595" y="1839"/>
                    <a:pt x="490" y="1791"/>
                    <a:pt x="399" y="1728"/>
                  </a:cubicBezTo>
                  <a:cubicBezTo>
                    <a:pt x="308" y="1666"/>
                    <a:pt x="234" y="1595"/>
                    <a:pt x="177" y="1517"/>
                  </a:cubicBezTo>
                  <a:cubicBezTo>
                    <a:pt x="119" y="1438"/>
                    <a:pt x="76" y="1353"/>
                    <a:pt x="46" y="1262"/>
                  </a:cubicBezTo>
                  <a:cubicBezTo>
                    <a:pt x="16" y="1170"/>
                    <a:pt x="0" y="1069"/>
                    <a:pt x="0" y="960"/>
                  </a:cubicBezTo>
                  <a:cubicBezTo>
                    <a:pt x="0" y="684"/>
                    <a:pt x="102" y="455"/>
                    <a:pt x="305" y="273"/>
                  </a:cubicBezTo>
                  <a:cubicBezTo>
                    <a:pt x="507" y="91"/>
                    <a:pt x="784" y="0"/>
                    <a:pt x="1134" y="0"/>
                  </a:cubicBezTo>
                  <a:cubicBezTo>
                    <a:pt x="1217" y="0"/>
                    <a:pt x="1294" y="5"/>
                    <a:pt x="1365" y="14"/>
                  </a:cubicBezTo>
                  <a:cubicBezTo>
                    <a:pt x="1435" y="23"/>
                    <a:pt x="1521" y="41"/>
                    <a:pt x="1622" y="66"/>
                  </a:cubicBezTo>
                  <a:cubicBezTo>
                    <a:pt x="1724" y="92"/>
                    <a:pt x="1786" y="106"/>
                    <a:pt x="1809" y="111"/>
                  </a:cubicBezTo>
                  <a:cubicBezTo>
                    <a:pt x="1789" y="159"/>
                    <a:pt x="1774" y="205"/>
                    <a:pt x="1764" y="251"/>
                  </a:cubicBezTo>
                  <a:cubicBezTo>
                    <a:pt x="1750" y="324"/>
                    <a:pt x="1740" y="410"/>
                    <a:pt x="1734" y="508"/>
                  </a:cubicBezTo>
                  <a:cubicBezTo>
                    <a:pt x="1652" y="508"/>
                    <a:pt x="1652" y="508"/>
                    <a:pt x="1652" y="508"/>
                  </a:cubicBezTo>
                  <a:cubicBezTo>
                    <a:pt x="1651" y="355"/>
                    <a:pt x="1651" y="355"/>
                    <a:pt x="1651" y="355"/>
                  </a:cubicBezTo>
                  <a:cubicBezTo>
                    <a:pt x="1642" y="270"/>
                    <a:pt x="1593" y="206"/>
                    <a:pt x="1502" y="165"/>
                  </a:cubicBezTo>
                  <a:cubicBezTo>
                    <a:pt x="1413" y="123"/>
                    <a:pt x="1281" y="103"/>
                    <a:pt x="1107" y="103"/>
                  </a:cubicBezTo>
                  <a:cubicBezTo>
                    <a:pt x="977" y="104"/>
                    <a:pt x="868" y="120"/>
                    <a:pt x="778" y="150"/>
                  </a:cubicBezTo>
                  <a:cubicBezTo>
                    <a:pt x="687" y="179"/>
                    <a:pt x="607" y="226"/>
                    <a:pt x="538" y="291"/>
                  </a:cubicBezTo>
                  <a:cubicBezTo>
                    <a:pt x="470" y="355"/>
                    <a:pt x="413" y="437"/>
                    <a:pt x="369" y="536"/>
                  </a:cubicBezTo>
                  <a:cubicBezTo>
                    <a:pt x="325" y="635"/>
                    <a:pt x="303" y="759"/>
                    <a:pt x="302" y="910"/>
                  </a:cubicBezTo>
                  <a:cubicBezTo>
                    <a:pt x="302" y="1172"/>
                    <a:pt x="386" y="1383"/>
                    <a:pt x="555" y="1543"/>
                  </a:cubicBezTo>
                  <a:cubicBezTo>
                    <a:pt x="723" y="1703"/>
                    <a:pt x="945" y="1782"/>
                    <a:pt x="1222" y="1782"/>
                  </a:cubicBezTo>
                  <a:cubicBezTo>
                    <a:pt x="1347" y="1782"/>
                    <a:pt x="1462" y="1766"/>
                    <a:pt x="1569" y="1734"/>
                  </a:cubicBezTo>
                  <a:cubicBezTo>
                    <a:pt x="1642" y="1712"/>
                    <a:pt x="1714" y="1676"/>
                    <a:pt x="1786" y="1629"/>
                  </a:cubicBezTo>
                  <a:lnTo>
                    <a:pt x="1809" y="16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8" name="Freeform 14"/>
            <p:cNvSpPr>
              <a:spLocks noChangeAspect="1"/>
            </p:cNvSpPr>
            <p:nvPr/>
          </p:nvSpPr>
          <p:spPr bwMode="auto">
            <a:xfrm>
              <a:off x="-34637" y="-1860"/>
              <a:ext cx="4274" cy="4545"/>
            </a:xfrm>
            <a:custGeom>
              <a:avLst/>
              <a:gdLst>
                <a:gd name="T0" fmla="*/ 1809 w 1809"/>
                <a:gd name="T1" fmla="*/ 1656 h 1924"/>
                <a:gd name="T2" fmla="*/ 1756 w 1809"/>
                <a:gd name="T3" fmla="*/ 1778 h 1924"/>
                <a:gd name="T4" fmla="*/ 1443 w 1809"/>
                <a:gd name="T5" fmla="*/ 1890 h 1924"/>
                <a:gd name="T6" fmla="*/ 1110 w 1809"/>
                <a:gd name="T7" fmla="*/ 1924 h 1924"/>
                <a:gd name="T8" fmla="*/ 716 w 1809"/>
                <a:gd name="T9" fmla="*/ 1873 h 1924"/>
                <a:gd name="T10" fmla="*/ 399 w 1809"/>
                <a:gd name="T11" fmla="*/ 1728 h 1924"/>
                <a:gd name="T12" fmla="*/ 176 w 1809"/>
                <a:gd name="T13" fmla="*/ 1517 h 1924"/>
                <a:gd name="T14" fmla="*/ 46 w 1809"/>
                <a:gd name="T15" fmla="*/ 1262 h 1924"/>
                <a:gd name="T16" fmla="*/ 0 w 1809"/>
                <a:gd name="T17" fmla="*/ 960 h 1924"/>
                <a:gd name="T18" fmla="*/ 304 w 1809"/>
                <a:gd name="T19" fmla="*/ 273 h 1924"/>
                <a:gd name="T20" fmla="*/ 1134 w 1809"/>
                <a:gd name="T21" fmla="*/ 0 h 1924"/>
                <a:gd name="T22" fmla="*/ 1365 w 1809"/>
                <a:gd name="T23" fmla="*/ 14 h 1924"/>
                <a:gd name="T24" fmla="*/ 1622 w 1809"/>
                <a:gd name="T25" fmla="*/ 66 h 1924"/>
                <a:gd name="T26" fmla="*/ 1809 w 1809"/>
                <a:gd name="T27" fmla="*/ 111 h 1924"/>
                <a:gd name="T28" fmla="*/ 1764 w 1809"/>
                <a:gd name="T29" fmla="*/ 251 h 1924"/>
                <a:gd name="T30" fmla="*/ 1735 w 1809"/>
                <a:gd name="T31" fmla="*/ 508 h 1924"/>
                <a:gd name="T32" fmla="*/ 1653 w 1809"/>
                <a:gd name="T33" fmla="*/ 508 h 1924"/>
                <a:gd name="T34" fmla="*/ 1651 w 1809"/>
                <a:gd name="T35" fmla="*/ 355 h 1924"/>
                <a:gd name="T36" fmla="*/ 1502 w 1809"/>
                <a:gd name="T37" fmla="*/ 165 h 1924"/>
                <a:gd name="T38" fmla="*/ 1107 w 1809"/>
                <a:gd name="T39" fmla="*/ 103 h 1924"/>
                <a:gd name="T40" fmla="*/ 778 w 1809"/>
                <a:gd name="T41" fmla="*/ 150 h 1924"/>
                <a:gd name="T42" fmla="*/ 538 w 1809"/>
                <a:gd name="T43" fmla="*/ 291 h 1924"/>
                <a:gd name="T44" fmla="*/ 369 w 1809"/>
                <a:gd name="T45" fmla="*/ 536 h 1924"/>
                <a:gd name="T46" fmla="*/ 302 w 1809"/>
                <a:gd name="T47" fmla="*/ 910 h 1924"/>
                <a:gd name="T48" fmla="*/ 555 w 1809"/>
                <a:gd name="T49" fmla="*/ 1543 h 1924"/>
                <a:gd name="T50" fmla="*/ 1222 w 1809"/>
                <a:gd name="T51" fmla="*/ 1782 h 1924"/>
                <a:gd name="T52" fmla="*/ 1569 w 1809"/>
                <a:gd name="T53" fmla="*/ 1734 h 1924"/>
                <a:gd name="T54" fmla="*/ 1786 w 1809"/>
                <a:gd name="T55" fmla="*/ 1629 h 1924"/>
                <a:gd name="T56" fmla="*/ 1809 w 1809"/>
                <a:gd name="T57" fmla="*/ 1656 h 19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809" h="1924">
                  <a:moveTo>
                    <a:pt x="1809" y="1656"/>
                  </a:moveTo>
                  <a:cubicBezTo>
                    <a:pt x="1756" y="1778"/>
                    <a:pt x="1756" y="1778"/>
                    <a:pt x="1756" y="1778"/>
                  </a:cubicBezTo>
                  <a:cubicBezTo>
                    <a:pt x="1649" y="1830"/>
                    <a:pt x="1545" y="1867"/>
                    <a:pt x="1443" y="1890"/>
                  </a:cubicBezTo>
                  <a:cubicBezTo>
                    <a:pt x="1341" y="1913"/>
                    <a:pt x="1230" y="1924"/>
                    <a:pt x="1110" y="1924"/>
                  </a:cubicBezTo>
                  <a:cubicBezTo>
                    <a:pt x="968" y="1924"/>
                    <a:pt x="837" y="1907"/>
                    <a:pt x="716" y="1873"/>
                  </a:cubicBezTo>
                  <a:cubicBezTo>
                    <a:pt x="595" y="1839"/>
                    <a:pt x="489" y="1791"/>
                    <a:pt x="399" y="1728"/>
                  </a:cubicBezTo>
                  <a:cubicBezTo>
                    <a:pt x="308" y="1666"/>
                    <a:pt x="234" y="1595"/>
                    <a:pt x="176" y="1517"/>
                  </a:cubicBezTo>
                  <a:cubicBezTo>
                    <a:pt x="119" y="1438"/>
                    <a:pt x="76" y="1353"/>
                    <a:pt x="46" y="1262"/>
                  </a:cubicBezTo>
                  <a:cubicBezTo>
                    <a:pt x="15" y="1170"/>
                    <a:pt x="0" y="1069"/>
                    <a:pt x="0" y="960"/>
                  </a:cubicBezTo>
                  <a:cubicBezTo>
                    <a:pt x="0" y="684"/>
                    <a:pt x="102" y="455"/>
                    <a:pt x="304" y="273"/>
                  </a:cubicBezTo>
                  <a:cubicBezTo>
                    <a:pt x="507" y="91"/>
                    <a:pt x="784" y="0"/>
                    <a:pt x="1134" y="0"/>
                  </a:cubicBezTo>
                  <a:cubicBezTo>
                    <a:pt x="1217" y="0"/>
                    <a:pt x="1294" y="5"/>
                    <a:pt x="1365" y="14"/>
                  </a:cubicBezTo>
                  <a:cubicBezTo>
                    <a:pt x="1435" y="23"/>
                    <a:pt x="1521" y="41"/>
                    <a:pt x="1622" y="66"/>
                  </a:cubicBezTo>
                  <a:cubicBezTo>
                    <a:pt x="1724" y="92"/>
                    <a:pt x="1786" y="106"/>
                    <a:pt x="1809" y="111"/>
                  </a:cubicBezTo>
                  <a:cubicBezTo>
                    <a:pt x="1789" y="159"/>
                    <a:pt x="1774" y="205"/>
                    <a:pt x="1764" y="251"/>
                  </a:cubicBezTo>
                  <a:cubicBezTo>
                    <a:pt x="1750" y="324"/>
                    <a:pt x="1740" y="410"/>
                    <a:pt x="1735" y="508"/>
                  </a:cubicBezTo>
                  <a:cubicBezTo>
                    <a:pt x="1653" y="508"/>
                    <a:pt x="1653" y="508"/>
                    <a:pt x="1653" y="508"/>
                  </a:cubicBezTo>
                  <a:cubicBezTo>
                    <a:pt x="1651" y="355"/>
                    <a:pt x="1651" y="355"/>
                    <a:pt x="1651" y="355"/>
                  </a:cubicBezTo>
                  <a:cubicBezTo>
                    <a:pt x="1642" y="270"/>
                    <a:pt x="1592" y="206"/>
                    <a:pt x="1502" y="165"/>
                  </a:cubicBezTo>
                  <a:cubicBezTo>
                    <a:pt x="1412" y="123"/>
                    <a:pt x="1281" y="103"/>
                    <a:pt x="1107" y="103"/>
                  </a:cubicBezTo>
                  <a:cubicBezTo>
                    <a:pt x="977" y="104"/>
                    <a:pt x="868" y="120"/>
                    <a:pt x="778" y="150"/>
                  </a:cubicBezTo>
                  <a:cubicBezTo>
                    <a:pt x="687" y="179"/>
                    <a:pt x="607" y="226"/>
                    <a:pt x="538" y="291"/>
                  </a:cubicBezTo>
                  <a:cubicBezTo>
                    <a:pt x="469" y="355"/>
                    <a:pt x="413" y="437"/>
                    <a:pt x="369" y="536"/>
                  </a:cubicBezTo>
                  <a:cubicBezTo>
                    <a:pt x="325" y="635"/>
                    <a:pt x="303" y="759"/>
                    <a:pt x="302" y="910"/>
                  </a:cubicBezTo>
                  <a:cubicBezTo>
                    <a:pt x="302" y="1172"/>
                    <a:pt x="386" y="1383"/>
                    <a:pt x="555" y="1543"/>
                  </a:cubicBezTo>
                  <a:cubicBezTo>
                    <a:pt x="722" y="1703"/>
                    <a:pt x="945" y="1782"/>
                    <a:pt x="1222" y="1782"/>
                  </a:cubicBezTo>
                  <a:cubicBezTo>
                    <a:pt x="1347" y="1782"/>
                    <a:pt x="1462" y="1766"/>
                    <a:pt x="1569" y="1734"/>
                  </a:cubicBezTo>
                  <a:cubicBezTo>
                    <a:pt x="1641" y="1712"/>
                    <a:pt x="1714" y="1676"/>
                    <a:pt x="1786" y="1629"/>
                  </a:cubicBezTo>
                  <a:lnTo>
                    <a:pt x="1809" y="16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9" name="Freeform 15"/>
            <p:cNvSpPr>
              <a:spLocks noChangeAspect="1"/>
            </p:cNvSpPr>
            <p:nvPr/>
          </p:nvSpPr>
          <p:spPr bwMode="auto">
            <a:xfrm>
              <a:off x="-32789" y="-7619"/>
              <a:ext cx="5974" cy="4424"/>
            </a:xfrm>
            <a:custGeom>
              <a:avLst/>
              <a:gdLst>
                <a:gd name="T0" fmla="*/ 0 w 2529"/>
                <a:gd name="T1" fmla="*/ 87 h 1873"/>
                <a:gd name="T2" fmla="*/ 0 w 2529"/>
                <a:gd name="T3" fmla="*/ 0 h 1873"/>
                <a:gd name="T4" fmla="*/ 274 w 2529"/>
                <a:gd name="T5" fmla="*/ 10 h 1873"/>
                <a:gd name="T6" fmla="*/ 528 w 2529"/>
                <a:gd name="T7" fmla="*/ 0 h 1873"/>
                <a:gd name="T8" fmla="*/ 748 w 2529"/>
                <a:gd name="T9" fmla="*/ 456 h 1873"/>
                <a:gd name="T10" fmla="*/ 1266 w 2529"/>
                <a:gd name="T11" fmla="*/ 1471 h 1873"/>
                <a:gd name="T12" fmla="*/ 1734 w 2529"/>
                <a:gd name="T13" fmla="*/ 541 h 1873"/>
                <a:gd name="T14" fmla="*/ 1989 w 2529"/>
                <a:gd name="T15" fmla="*/ 0 h 1873"/>
                <a:gd name="T16" fmla="*/ 2233 w 2529"/>
                <a:gd name="T17" fmla="*/ 10 h 1873"/>
                <a:gd name="T18" fmla="*/ 2529 w 2529"/>
                <a:gd name="T19" fmla="*/ 0 h 1873"/>
                <a:gd name="T20" fmla="*/ 2529 w 2529"/>
                <a:gd name="T21" fmla="*/ 87 h 1873"/>
                <a:gd name="T22" fmla="*/ 2331 w 2529"/>
                <a:gd name="T23" fmla="*/ 100 h 1873"/>
                <a:gd name="T24" fmla="*/ 2283 w 2529"/>
                <a:gd name="T25" fmla="*/ 132 h 1873"/>
                <a:gd name="T26" fmla="*/ 2263 w 2529"/>
                <a:gd name="T27" fmla="*/ 257 h 1873"/>
                <a:gd name="T28" fmla="*/ 2256 w 2529"/>
                <a:gd name="T29" fmla="*/ 624 h 1873"/>
                <a:gd name="T30" fmla="*/ 2256 w 2529"/>
                <a:gd name="T31" fmla="*/ 1224 h 1873"/>
                <a:gd name="T32" fmla="*/ 2263 w 2529"/>
                <a:gd name="T33" fmla="*/ 1569 h 1873"/>
                <a:gd name="T34" fmla="*/ 2282 w 2529"/>
                <a:gd name="T35" fmla="*/ 1715 h 1873"/>
                <a:gd name="T36" fmla="*/ 2332 w 2529"/>
                <a:gd name="T37" fmla="*/ 1749 h 1873"/>
                <a:gd name="T38" fmla="*/ 2529 w 2529"/>
                <a:gd name="T39" fmla="*/ 1763 h 1873"/>
                <a:gd name="T40" fmla="*/ 2529 w 2529"/>
                <a:gd name="T41" fmla="*/ 1847 h 1873"/>
                <a:gd name="T42" fmla="*/ 2141 w 2529"/>
                <a:gd name="T43" fmla="*/ 1837 h 1873"/>
                <a:gd name="T44" fmla="*/ 1737 w 2529"/>
                <a:gd name="T45" fmla="*/ 1847 h 1873"/>
                <a:gd name="T46" fmla="*/ 1737 w 2529"/>
                <a:gd name="T47" fmla="*/ 1763 h 1873"/>
                <a:gd name="T48" fmla="*/ 1935 w 2529"/>
                <a:gd name="T49" fmla="*/ 1749 h 1873"/>
                <a:gd name="T50" fmla="*/ 1983 w 2529"/>
                <a:gd name="T51" fmla="*/ 1719 h 1873"/>
                <a:gd name="T52" fmla="*/ 2003 w 2529"/>
                <a:gd name="T53" fmla="*/ 1593 h 1873"/>
                <a:gd name="T54" fmla="*/ 2010 w 2529"/>
                <a:gd name="T55" fmla="*/ 1224 h 1873"/>
                <a:gd name="T56" fmla="*/ 2010 w 2529"/>
                <a:gd name="T57" fmla="*/ 270 h 1873"/>
                <a:gd name="T58" fmla="*/ 1538 w 2529"/>
                <a:gd name="T59" fmla="*/ 1209 h 1873"/>
                <a:gd name="T60" fmla="*/ 1365 w 2529"/>
                <a:gd name="T61" fmla="*/ 1563 h 1873"/>
                <a:gd name="T62" fmla="*/ 1228 w 2529"/>
                <a:gd name="T63" fmla="*/ 1873 h 1873"/>
                <a:gd name="T64" fmla="*/ 1175 w 2529"/>
                <a:gd name="T65" fmla="*/ 1873 h 1873"/>
                <a:gd name="T66" fmla="*/ 1142 w 2529"/>
                <a:gd name="T67" fmla="*/ 1794 h 1873"/>
                <a:gd name="T68" fmla="*/ 1049 w 2529"/>
                <a:gd name="T69" fmla="*/ 1604 h 1873"/>
                <a:gd name="T70" fmla="*/ 396 w 2529"/>
                <a:gd name="T71" fmla="*/ 314 h 1873"/>
                <a:gd name="T72" fmla="*/ 396 w 2529"/>
                <a:gd name="T73" fmla="*/ 1224 h 1873"/>
                <a:gd name="T74" fmla="*/ 406 w 2529"/>
                <a:gd name="T75" fmla="*/ 1568 h 1873"/>
                <a:gd name="T76" fmla="*/ 426 w 2529"/>
                <a:gd name="T77" fmla="*/ 1714 h 1873"/>
                <a:gd name="T78" fmla="*/ 476 w 2529"/>
                <a:gd name="T79" fmla="*/ 1749 h 1873"/>
                <a:gd name="T80" fmla="*/ 674 w 2529"/>
                <a:gd name="T81" fmla="*/ 1763 h 1873"/>
                <a:gd name="T82" fmla="*/ 674 w 2529"/>
                <a:gd name="T83" fmla="*/ 1847 h 1873"/>
                <a:gd name="T84" fmla="*/ 344 w 2529"/>
                <a:gd name="T85" fmla="*/ 1837 h 1873"/>
                <a:gd name="T86" fmla="*/ 0 w 2529"/>
                <a:gd name="T87" fmla="*/ 1847 h 1873"/>
                <a:gd name="T88" fmla="*/ 0 w 2529"/>
                <a:gd name="T89" fmla="*/ 1763 h 1873"/>
                <a:gd name="T90" fmla="*/ 197 w 2529"/>
                <a:gd name="T91" fmla="*/ 1749 h 1873"/>
                <a:gd name="T92" fmla="*/ 246 w 2529"/>
                <a:gd name="T93" fmla="*/ 1719 h 1873"/>
                <a:gd name="T94" fmla="*/ 266 w 2529"/>
                <a:gd name="T95" fmla="*/ 1593 h 1873"/>
                <a:gd name="T96" fmla="*/ 273 w 2529"/>
                <a:gd name="T97" fmla="*/ 1224 h 1873"/>
                <a:gd name="T98" fmla="*/ 273 w 2529"/>
                <a:gd name="T99" fmla="*/ 624 h 1873"/>
                <a:gd name="T100" fmla="*/ 266 w 2529"/>
                <a:gd name="T101" fmla="*/ 280 h 1873"/>
                <a:gd name="T102" fmla="*/ 247 w 2529"/>
                <a:gd name="T103" fmla="*/ 134 h 1873"/>
                <a:gd name="T104" fmla="*/ 196 w 2529"/>
                <a:gd name="T105" fmla="*/ 100 h 1873"/>
                <a:gd name="T106" fmla="*/ 0 w 2529"/>
                <a:gd name="T107" fmla="*/ 87 h 18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529" h="1873">
                  <a:moveTo>
                    <a:pt x="0" y="87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96" y="7"/>
                    <a:pt x="187" y="10"/>
                    <a:pt x="274" y="10"/>
                  </a:cubicBezTo>
                  <a:cubicBezTo>
                    <a:pt x="362" y="10"/>
                    <a:pt x="447" y="7"/>
                    <a:pt x="528" y="0"/>
                  </a:cubicBezTo>
                  <a:cubicBezTo>
                    <a:pt x="608" y="174"/>
                    <a:pt x="681" y="326"/>
                    <a:pt x="748" y="456"/>
                  </a:cubicBezTo>
                  <a:cubicBezTo>
                    <a:pt x="1266" y="1471"/>
                    <a:pt x="1266" y="1471"/>
                    <a:pt x="1266" y="1471"/>
                  </a:cubicBezTo>
                  <a:cubicBezTo>
                    <a:pt x="1734" y="541"/>
                    <a:pt x="1734" y="541"/>
                    <a:pt x="1734" y="541"/>
                  </a:cubicBezTo>
                  <a:cubicBezTo>
                    <a:pt x="1862" y="288"/>
                    <a:pt x="1947" y="108"/>
                    <a:pt x="1989" y="0"/>
                  </a:cubicBezTo>
                  <a:cubicBezTo>
                    <a:pt x="2085" y="7"/>
                    <a:pt x="2167" y="10"/>
                    <a:pt x="2233" y="10"/>
                  </a:cubicBezTo>
                  <a:cubicBezTo>
                    <a:pt x="2294" y="10"/>
                    <a:pt x="2392" y="7"/>
                    <a:pt x="2529" y="0"/>
                  </a:cubicBezTo>
                  <a:cubicBezTo>
                    <a:pt x="2529" y="87"/>
                    <a:pt x="2529" y="87"/>
                    <a:pt x="2529" y="87"/>
                  </a:cubicBezTo>
                  <a:cubicBezTo>
                    <a:pt x="2420" y="88"/>
                    <a:pt x="2354" y="93"/>
                    <a:pt x="2331" y="100"/>
                  </a:cubicBezTo>
                  <a:cubicBezTo>
                    <a:pt x="2308" y="108"/>
                    <a:pt x="2292" y="118"/>
                    <a:pt x="2283" y="132"/>
                  </a:cubicBezTo>
                  <a:cubicBezTo>
                    <a:pt x="2271" y="149"/>
                    <a:pt x="2264" y="191"/>
                    <a:pt x="2263" y="257"/>
                  </a:cubicBezTo>
                  <a:cubicBezTo>
                    <a:pt x="2261" y="274"/>
                    <a:pt x="2259" y="397"/>
                    <a:pt x="2256" y="624"/>
                  </a:cubicBezTo>
                  <a:cubicBezTo>
                    <a:pt x="2256" y="1224"/>
                    <a:pt x="2256" y="1224"/>
                    <a:pt x="2256" y="1224"/>
                  </a:cubicBezTo>
                  <a:cubicBezTo>
                    <a:pt x="2256" y="1342"/>
                    <a:pt x="2258" y="1457"/>
                    <a:pt x="2263" y="1569"/>
                  </a:cubicBezTo>
                  <a:cubicBezTo>
                    <a:pt x="2265" y="1651"/>
                    <a:pt x="2272" y="1699"/>
                    <a:pt x="2282" y="1715"/>
                  </a:cubicBezTo>
                  <a:cubicBezTo>
                    <a:pt x="2293" y="1730"/>
                    <a:pt x="2309" y="1742"/>
                    <a:pt x="2332" y="1749"/>
                  </a:cubicBezTo>
                  <a:cubicBezTo>
                    <a:pt x="2355" y="1757"/>
                    <a:pt x="2421" y="1762"/>
                    <a:pt x="2529" y="1763"/>
                  </a:cubicBezTo>
                  <a:cubicBezTo>
                    <a:pt x="2529" y="1847"/>
                    <a:pt x="2529" y="1847"/>
                    <a:pt x="2529" y="1847"/>
                  </a:cubicBezTo>
                  <a:cubicBezTo>
                    <a:pt x="2345" y="1840"/>
                    <a:pt x="2216" y="1837"/>
                    <a:pt x="2141" y="1837"/>
                  </a:cubicBezTo>
                  <a:cubicBezTo>
                    <a:pt x="2080" y="1837"/>
                    <a:pt x="1945" y="1840"/>
                    <a:pt x="1737" y="1847"/>
                  </a:cubicBezTo>
                  <a:cubicBezTo>
                    <a:pt x="1737" y="1763"/>
                    <a:pt x="1737" y="1763"/>
                    <a:pt x="1737" y="1763"/>
                  </a:cubicBezTo>
                  <a:cubicBezTo>
                    <a:pt x="1845" y="1762"/>
                    <a:pt x="1911" y="1757"/>
                    <a:pt x="1935" y="1749"/>
                  </a:cubicBezTo>
                  <a:cubicBezTo>
                    <a:pt x="1959" y="1742"/>
                    <a:pt x="1974" y="1731"/>
                    <a:pt x="1983" y="1719"/>
                  </a:cubicBezTo>
                  <a:cubicBezTo>
                    <a:pt x="1994" y="1701"/>
                    <a:pt x="2001" y="1659"/>
                    <a:pt x="2003" y="1593"/>
                  </a:cubicBezTo>
                  <a:cubicBezTo>
                    <a:pt x="2004" y="1575"/>
                    <a:pt x="2006" y="1452"/>
                    <a:pt x="2010" y="1224"/>
                  </a:cubicBezTo>
                  <a:cubicBezTo>
                    <a:pt x="2010" y="270"/>
                    <a:pt x="2010" y="270"/>
                    <a:pt x="2010" y="270"/>
                  </a:cubicBezTo>
                  <a:cubicBezTo>
                    <a:pt x="1538" y="1209"/>
                    <a:pt x="1538" y="1209"/>
                    <a:pt x="1538" y="1209"/>
                  </a:cubicBezTo>
                  <a:cubicBezTo>
                    <a:pt x="1465" y="1356"/>
                    <a:pt x="1407" y="1474"/>
                    <a:pt x="1365" y="1563"/>
                  </a:cubicBezTo>
                  <a:cubicBezTo>
                    <a:pt x="1335" y="1628"/>
                    <a:pt x="1289" y="1731"/>
                    <a:pt x="1228" y="1873"/>
                  </a:cubicBezTo>
                  <a:cubicBezTo>
                    <a:pt x="1175" y="1873"/>
                    <a:pt x="1175" y="1873"/>
                    <a:pt x="1175" y="1873"/>
                  </a:cubicBezTo>
                  <a:cubicBezTo>
                    <a:pt x="1163" y="1839"/>
                    <a:pt x="1152" y="1813"/>
                    <a:pt x="1142" y="1794"/>
                  </a:cubicBezTo>
                  <a:cubicBezTo>
                    <a:pt x="1049" y="1604"/>
                    <a:pt x="1049" y="1604"/>
                    <a:pt x="1049" y="1604"/>
                  </a:cubicBezTo>
                  <a:cubicBezTo>
                    <a:pt x="396" y="314"/>
                    <a:pt x="396" y="314"/>
                    <a:pt x="396" y="314"/>
                  </a:cubicBezTo>
                  <a:cubicBezTo>
                    <a:pt x="396" y="1224"/>
                    <a:pt x="396" y="1224"/>
                    <a:pt x="396" y="1224"/>
                  </a:cubicBezTo>
                  <a:cubicBezTo>
                    <a:pt x="396" y="1342"/>
                    <a:pt x="399" y="1457"/>
                    <a:pt x="406" y="1568"/>
                  </a:cubicBezTo>
                  <a:cubicBezTo>
                    <a:pt x="409" y="1650"/>
                    <a:pt x="415" y="1699"/>
                    <a:pt x="426" y="1714"/>
                  </a:cubicBezTo>
                  <a:cubicBezTo>
                    <a:pt x="436" y="1730"/>
                    <a:pt x="453" y="1742"/>
                    <a:pt x="476" y="1749"/>
                  </a:cubicBezTo>
                  <a:cubicBezTo>
                    <a:pt x="499" y="1757"/>
                    <a:pt x="565" y="1762"/>
                    <a:pt x="674" y="1763"/>
                  </a:cubicBezTo>
                  <a:cubicBezTo>
                    <a:pt x="674" y="1847"/>
                    <a:pt x="674" y="1847"/>
                    <a:pt x="674" y="1847"/>
                  </a:cubicBezTo>
                  <a:cubicBezTo>
                    <a:pt x="344" y="1837"/>
                    <a:pt x="344" y="1837"/>
                    <a:pt x="344" y="1837"/>
                  </a:cubicBezTo>
                  <a:cubicBezTo>
                    <a:pt x="0" y="1847"/>
                    <a:pt x="0" y="1847"/>
                    <a:pt x="0" y="1847"/>
                  </a:cubicBezTo>
                  <a:cubicBezTo>
                    <a:pt x="0" y="1763"/>
                    <a:pt x="0" y="1763"/>
                    <a:pt x="0" y="1763"/>
                  </a:cubicBezTo>
                  <a:cubicBezTo>
                    <a:pt x="108" y="1762"/>
                    <a:pt x="173" y="1757"/>
                    <a:pt x="197" y="1749"/>
                  </a:cubicBezTo>
                  <a:cubicBezTo>
                    <a:pt x="220" y="1742"/>
                    <a:pt x="237" y="1731"/>
                    <a:pt x="246" y="1719"/>
                  </a:cubicBezTo>
                  <a:cubicBezTo>
                    <a:pt x="257" y="1701"/>
                    <a:pt x="263" y="1659"/>
                    <a:pt x="266" y="1593"/>
                  </a:cubicBezTo>
                  <a:cubicBezTo>
                    <a:pt x="267" y="1575"/>
                    <a:pt x="270" y="1452"/>
                    <a:pt x="273" y="1224"/>
                  </a:cubicBezTo>
                  <a:cubicBezTo>
                    <a:pt x="273" y="624"/>
                    <a:pt x="273" y="624"/>
                    <a:pt x="273" y="624"/>
                  </a:cubicBezTo>
                  <a:cubicBezTo>
                    <a:pt x="273" y="507"/>
                    <a:pt x="271" y="393"/>
                    <a:pt x="266" y="280"/>
                  </a:cubicBezTo>
                  <a:cubicBezTo>
                    <a:pt x="263" y="198"/>
                    <a:pt x="257" y="150"/>
                    <a:pt x="247" y="134"/>
                  </a:cubicBezTo>
                  <a:cubicBezTo>
                    <a:pt x="236" y="119"/>
                    <a:pt x="219" y="108"/>
                    <a:pt x="196" y="100"/>
                  </a:cubicBezTo>
                  <a:cubicBezTo>
                    <a:pt x="173" y="93"/>
                    <a:pt x="108" y="88"/>
                    <a:pt x="0" y="8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0" name="Freeform 16"/>
            <p:cNvSpPr>
              <a:spLocks noChangeAspect="1" noEditPoints="1"/>
            </p:cNvSpPr>
            <p:nvPr/>
          </p:nvSpPr>
          <p:spPr bwMode="auto">
            <a:xfrm>
              <a:off x="-26612" y="-7659"/>
              <a:ext cx="4880" cy="4403"/>
            </a:xfrm>
            <a:custGeom>
              <a:avLst/>
              <a:gdLst>
                <a:gd name="T0" fmla="*/ 291 w 2066"/>
                <a:gd name="T1" fmla="*/ 1855 h 1864"/>
                <a:gd name="T2" fmla="*/ 637 w 2066"/>
                <a:gd name="T3" fmla="*/ 1864 h 1864"/>
                <a:gd name="T4" fmla="*/ 637 w 2066"/>
                <a:gd name="T5" fmla="*/ 1781 h 1864"/>
                <a:gd name="T6" fmla="*/ 460 w 2066"/>
                <a:gd name="T7" fmla="*/ 1769 h 1864"/>
                <a:gd name="T8" fmla="*/ 413 w 2066"/>
                <a:gd name="T9" fmla="*/ 1746 h 1864"/>
                <a:gd name="T10" fmla="*/ 402 w 2066"/>
                <a:gd name="T11" fmla="*/ 1716 h 1864"/>
                <a:gd name="T12" fmla="*/ 442 w 2066"/>
                <a:gd name="T13" fmla="*/ 1584 h 1864"/>
                <a:gd name="T14" fmla="*/ 590 w 2066"/>
                <a:gd name="T15" fmla="*/ 1249 h 1864"/>
                <a:gd name="T16" fmla="*/ 1382 w 2066"/>
                <a:gd name="T17" fmla="*/ 1249 h 1864"/>
                <a:gd name="T18" fmla="*/ 1551 w 2066"/>
                <a:gd name="T19" fmla="*/ 1648 h 1864"/>
                <a:gd name="T20" fmla="*/ 1570 w 2066"/>
                <a:gd name="T21" fmla="*/ 1723 h 1864"/>
                <a:gd name="T22" fmla="*/ 1558 w 2066"/>
                <a:gd name="T23" fmla="*/ 1753 h 1864"/>
                <a:gd name="T24" fmla="*/ 1514 w 2066"/>
                <a:gd name="T25" fmla="*/ 1772 h 1864"/>
                <a:gd name="T26" fmla="*/ 1328 w 2066"/>
                <a:gd name="T27" fmla="*/ 1781 h 1864"/>
                <a:gd name="T28" fmla="*/ 1328 w 2066"/>
                <a:gd name="T29" fmla="*/ 1864 h 1864"/>
                <a:gd name="T30" fmla="*/ 1768 w 2066"/>
                <a:gd name="T31" fmla="*/ 1855 h 1864"/>
                <a:gd name="T32" fmla="*/ 2066 w 2066"/>
                <a:gd name="T33" fmla="*/ 1864 h 1864"/>
                <a:gd name="T34" fmla="*/ 2066 w 2066"/>
                <a:gd name="T35" fmla="*/ 1781 h 1864"/>
                <a:gd name="T36" fmla="*/ 1927 w 2066"/>
                <a:gd name="T37" fmla="*/ 1766 h 1864"/>
                <a:gd name="T38" fmla="*/ 1870 w 2066"/>
                <a:gd name="T39" fmla="*/ 1706 h 1864"/>
                <a:gd name="T40" fmla="*/ 1681 w 2066"/>
                <a:gd name="T41" fmla="*/ 1307 h 1864"/>
                <a:gd name="T42" fmla="*/ 1096 w 2066"/>
                <a:gd name="T43" fmla="*/ 0 h 1864"/>
                <a:gd name="T44" fmla="*/ 1010 w 2066"/>
                <a:gd name="T45" fmla="*/ 0 h 1864"/>
                <a:gd name="T46" fmla="*/ 770 w 2066"/>
                <a:gd name="T47" fmla="*/ 539 h 1864"/>
                <a:gd name="T48" fmla="*/ 427 w 2066"/>
                <a:gd name="T49" fmla="*/ 1274 h 1864"/>
                <a:gd name="T50" fmla="*/ 249 w 2066"/>
                <a:gd name="T51" fmla="*/ 1640 h 1864"/>
                <a:gd name="T52" fmla="*/ 184 w 2066"/>
                <a:gd name="T53" fmla="*/ 1745 h 1864"/>
                <a:gd name="T54" fmla="*/ 135 w 2066"/>
                <a:gd name="T55" fmla="*/ 1773 h 1864"/>
                <a:gd name="T56" fmla="*/ 0 w 2066"/>
                <a:gd name="T57" fmla="*/ 1781 h 1864"/>
                <a:gd name="T58" fmla="*/ 0 w 2066"/>
                <a:gd name="T59" fmla="*/ 1864 h 1864"/>
                <a:gd name="T60" fmla="*/ 291 w 2066"/>
                <a:gd name="T61" fmla="*/ 1855 h 1864"/>
                <a:gd name="T62" fmla="*/ 985 w 2066"/>
                <a:gd name="T63" fmla="*/ 357 h 1864"/>
                <a:gd name="T64" fmla="*/ 1327 w 2066"/>
                <a:gd name="T65" fmla="*/ 1139 h 1864"/>
                <a:gd name="T66" fmla="*/ 637 w 2066"/>
                <a:gd name="T67" fmla="*/ 1139 h 1864"/>
                <a:gd name="T68" fmla="*/ 985 w 2066"/>
                <a:gd name="T69" fmla="*/ 357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066" h="1864">
                  <a:moveTo>
                    <a:pt x="291" y="1855"/>
                  </a:moveTo>
                  <a:cubicBezTo>
                    <a:pt x="368" y="1855"/>
                    <a:pt x="483" y="1858"/>
                    <a:pt x="637" y="1864"/>
                  </a:cubicBezTo>
                  <a:cubicBezTo>
                    <a:pt x="637" y="1781"/>
                    <a:pt x="637" y="1781"/>
                    <a:pt x="637" y="1781"/>
                  </a:cubicBezTo>
                  <a:cubicBezTo>
                    <a:pt x="552" y="1780"/>
                    <a:pt x="493" y="1776"/>
                    <a:pt x="460" y="1769"/>
                  </a:cubicBezTo>
                  <a:cubicBezTo>
                    <a:pt x="439" y="1765"/>
                    <a:pt x="423" y="1757"/>
                    <a:pt x="413" y="1746"/>
                  </a:cubicBezTo>
                  <a:cubicBezTo>
                    <a:pt x="406" y="1738"/>
                    <a:pt x="402" y="1727"/>
                    <a:pt x="402" y="1716"/>
                  </a:cubicBezTo>
                  <a:cubicBezTo>
                    <a:pt x="402" y="1688"/>
                    <a:pt x="416" y="1644"/>
                    <a:pt x="442" y="1584"/>
                  </a:cubicBezTo>
                  <a:cubicBezTo>
                    <a:pt x="590" y="1249"/>
                    <a:pt x="590" y="1249"/>
                    <a:pt x="590" y="1249"/>
                  </a:cubicBezTo>
                  <a:cubicBezTo>
                    <a:pt x="1382" y="1249"/>
                    <a:pt x="1382" y="1249"/>
                    <a:pt x="1382" y="1249"/>
                  </a:cubicBezTo>
                  <a:cubicBezTo>
                    <a:pt x="1551" y="1648"/>
                    <a:pt x="1551" y="1648"/>
                    <a:pt x="1551" y="1648"/>
                  </a:cubicBezTo>
                  <a:cubicBezTo>
                    <a:pt x="1563" y="1679"/>
                    <a:pt x="1570" y="1703"/>
                    <a:pt x="1570" y="1723"/>
                  </a:cubicBezTo>
                  <a:cubicBezTo>
                    <a:pt x="1570" y="1734"/>
                    <a:pt x="1566" y="1744"/>
                    <a:pt x="1558" y="1753"/>
                  </a:cubicBezTo>
                  <a:cubicBezTo>
                    <a:pt x="1550" y="1761"/>
                    <a:pt x="1536" y="1767"/>
                    <a:pt x="1514" y="1772"/>
                  </a:cubicBezTo>
                  <a:cubicBezTo>
                    <a:pt x="1492" y="1776"/>
                    <a:pt x="1430" y="1779"/>
                    <a:pt x="1328" y="1781"/>
                  </a:cubicBezTo>
                  <a:cubicBezTo>
                    <a:pt x="1328" y="1864"/>
                    <a:pt x="1328" y="1864"/>
                    <a:pt x="1328" y="1864"/>
                  </a:cubicBezTo>
                  <a:cubicBezTo>
                    <a:pt x="1768" y="1855"/>
                    <a:pt x="1768" y="1855"/>
                    <a:pt x="1768" y="1855"/>
                  </a:cubicBezTo>
                  <a:cubicBezTo>
                    <a:pt x="1825" y="1855"/>
                    <a:pt x="1924" y="1858"/>
                    <a:pt x="2066" y="1864"/>
                  </a:cubicBezTo>
                  <a:cubicBezTo>
                    <a:pt x="2066" y="1781"/>
                    <a:pt x="2066" y="1781"/>
                    <a:pt x="2066" y="1781"/>
                  </a:cubicBezTo>
                  <a:cubicBezTo>
                    <a:pt x="1994" y="1780"/>
                    <a:pt x="1948" y="1775"/>
                    <a:pt x="1927" y="1766"/>
                  </a:cubicBezTo>
                  <a:cubicBezTo>
                    <a:pt x="1907" y="1756"/>
                    <a:pt x="1888" y="1736"/>
                    <a:pt x="1870" y="1706"/>
                  </a:cubicBezTo>
                  <a:cubicBezTo>
                    <a:pt x="1839" y="1651"/>
                    <a:pt x="1776" y="1518"/>
                    <a:pt x="1681" y="1307"/>
                  </a:cubicBezTo>
                  <a:cubicBezTo>
                    <a:pt x="1096" y="0"/>
                    <a:pt x="1096" y="0"/>
                    <a:pt x="1096" y="0"/>
                  </a:cubicBezTo>
                  <a:cubicBezTo>
                    <a:pt x="1010" y="0"/>
                    <a:pt x="1010" y="0"/>
                    <a:pt x="1010" y="0"/>
                  </a:cubicBezTo>
                  <a:cubicBezTo>
                    <a:pt x="887" y="279"/>
                    <a:pt x="807" y="459"/>
                    <a:pt x="770" y="539"/>
                  </a:cubicBezTo>
                  <a:cubicBezTo>
                    <a:pt x="427" y="1274"/>
                    <a:pt x="427" y="1274"/>
                    <a:pt x="427" y="1274"/>
                  </a:cubicBezTo>
                  <a:cubicBezTo>
                    <a:pt x="325" y="1486"/>
                    <a:pt x="265" y="1608"/>
                    <a:pt x="249" y="1640"/>
                  </a:cubicBezTo>
                  <a:cubicBezTo>
                    <a:pt x="221" y="1697"/>
                    <a:pt x="199" y="1732"/>
                    <a:pt x="184" y="1745"/>
                  </a:cubicBezTo>
                  <a:cubicBezTo>
                    <a:pt x="169" y="1759"/>
                    <a:pt x="153" y="1767"/>
                    <a:pt x="135" y="1773"/>
                  </a:cubicBezTo>
                  <a:cubicBezTo>
                    <a:pt x="117" y="1777"/>
                    <a:pt x="72" y="1780"/>
                    <a:pt x="0" y="1781"/>
                  </a:cubicBezTo>
                  <a:cubicBezTo>
                    <a:pt x="0" y="1864"/>
                    <a:pt x="0" y="1864"/>
                    <a:pt x="0" y="1864"/>
                  </a:cubicBezTo>
                  <a:cubicBezTo>
                    <a:pt x="105" y="1858"/>
                    <a:pt x="202" y="1855"/>
                    <a:pt x="291" y="1855"/>
                  </a:cubicBezTo>
                  <a:close/>
                  <a:moveTo>
                    <a:pt x="985" y="357"/>
                  </a:moveTo>
                  <a:cubicBezTo>
                    <a:pt x="1327" y="1139"/>
                    <a:pt x="1327" y="1139"/>
                    <a:pt x="1327" y="1139"/>
                  </a:cubicBezTo>
                  <a:cubicBezTo>
                    <a:pt x="637" y="1139"/>
                    <a:pt x="637" y="1139"/>
                    <a:pt x="637" y="1139"/>
                  </a:cubicBezTo>
                  <a:lnTo>
                    <a:pt x="985" y="35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1" name="Freeform 17"/>
            <p:cNvSpPr>
              <a:spLocks noChangeAspect="1"/>
            </p:cNvSpPr>
            <p:nvPr/>
          </p:nvSpPr>
          <p:spPr bwMode="auto">
            <a:xfrm>
              <a:off x="-22573" y="-7619"/>
              <a:ext cx="4791" cy="4363"/>
            </a:xfrm>
            <a:custGeom>
              <a:avLst/>
              <a:gdLst>
                <a:gd name="T0" fmla="*/ 1493 w 2028"/>
                <a:gd name="T1" fmla="*/ 278 h 1847"/>
                <a:gd name="T2" fmla="*/ 1574 w 2028"/>
                <a:gd name="T3" fmla="*/ 131 h 1847"/>
                <a:gd name="T4" fmla="*/ 1548 w 2028"/>
                <a:gd name="T5" fmla="*/ 97 h 1847"/>
                <a:gd name="T6" fmla="*/ 1347 w 2028"/>
                <a:gd name="T7" fmla="*/ 83 h 1847"/>
                <a:gd name="T8" fmla="*/ 1347 w 2028"/>
                <a:gd name="T9" fmla="*/ 0 h 1847"/>
                <a:gd name="T10" fmla="*/ 1709 w 2028"/>
                <a:gd name="T11" fmla="*/ 8 h 1847"/>
                <a:gd name="T12" fmla="*/ 2028 w 2028"/>
                <a:gd name="T13" fmla="*/ 0 h 1847"/>
                <a:gd name="T14" fmla="*/ 2028 w 2028"/>
                <a:gd name="T15" fmla="*/ 83 h 1847"/>
                <a:gd name="T16" fmla="*/ 1853 w 2028"/>
                <a:gd name="T17" fmla="*/ 97 h 1847"/>
                <a:gd name="T18" fmla="*/ 1783 w 2028"/>
                <a:gd name="T19" fmla="*/ 128 h 1847"/>
                <a:gd name="T20" fmla="*/ 1676 w 2028"/>
                <a:gd name="T21" fmla="*/ 254 h 1847"/>
                <a:gd name="T22" fmla="*/ 1276 w 2028"/>
                <a:gd name="T23" fmla="*/ 827 h 1847"/>
                <a:gd name="T24" fmla="*/ 1146 w 2028"/>
                <a:gd name="T25" fmla="*/ 1049 h 1847"/>
                <a:gd name="T26" fmla="*/ 1131 w 2028"/>
                <a:gd name="T27" fmla="*/ 1127 h 1847"/>
                <a:gd name="T28" fmla="*/ 1131 w 2028"/>
                <a:gd name="T29" fmla="*/ 1226 h 1847"/>
                <a:gd name="T30" fmla="*/ 1138 w 2028"/>
                <a:gd name="T31" fmla="*/ 1570 h 1847"/>
                <a:gd name="T32" fmla="*/ 1158 w 2028"/>
                <a:gd name="T33" fmla="*/ 1716 h 1847"/>
                <a:gd name="T34" fmla="*/ 1208 w 2028"/>
                <a:gd name="T35" fmla="*/ 1750 h 1847"/>
                <a:gd name="T36" fmla="*/ 1401 w 2028"/>
                <a:gd name="T37" fmla="*/ 1764 h 1847"/>
                <a:gd name="T38" fmla="*/ 1401 w 2028"/>
                <a:gd name="T39" fmla="*/ 1847 h 1847"/>
                <a:gd name="T40" fmla="*/ 1016 w 2028"/>
                <a:gd name="T41" fmla="*/ 1838 h 1847"/>
                <a:gd name="T42" fmla="*/ 606 w 2028"/>
                <a:gd name="T43" fmla="*/ 1847 h 1847"/>
                <a:gd name="T44" fmla="*/ 606 w 2028"/>
                <a:gd name="T45" fmla="*/ 1764 h 1847"/>
                <a:gd name="T46" fmla="*/ 800 w 2028"/>
                <a:gd name="T47" fmla="*/ 1750 h 1847"/>
                <a:gd name="T48" fmla="*/ 847 w 2028"/>
                <a:gd name="T49" fmla="*/ 1720 h 1847"/>
                <a:gd name="T50" fmla="*/ 868 w 2028"/>
                <a:gd name="T51" fmla="*/ 1594 h 1847"/>
                <a:gd name="T52" fmla="*/ 876 w 2028"/>
                <a:gd name="T53" fmla="*/ 1226 h 1847"/>
                <a:gd name="T54" fmla="*/ 876 w 2028"/>
                <a:gd name="T55" fmla="*/ 1075 h 1847"/>
                <a:gd name="T56" fmla="*/ 820 w 2028"/>
                <a:gd name="T57" fmla="*/ 971 h 1847"/>
                <a:gd name="T58" fmla="*/ 682 w 2028"/>
                <a:gd name="T59" fmla="*/ 747 h 1847"/>
                <a:gd name="T60" fmla="*/ 334 w 2028"/>
                <a:gd name="T61" fmla="*/ 254 h 1847"/>
                <a:gd name="T62" fmla="*/ 238 w 2028"/>
                <a:gd name="T63" fmla="*/ 128 h 1847"/>
                <a:gd name="T64" fmla="*/ 172 w 2028"/>
                <a:gd name="T65" fmla="*/ 97 h 1847"/>
                <a:gd name="T66" fmla="*/ 0 w 2028"/>
                <a:gd name="T67" fmla="*/ 83 h 1847"/>
                <a:gd name="T68" fmla="*/ 0 w 2028"/>
                <a:gd name="T69" fmla="*/ 0 h 1847"/>
                <a:gd name="T70" fmla="*/ 323 w 2028"/>
                <a:gd name="T71" fmla="*/ 8 h 1847"/>
                <a:gd name="T72" fmla="*/ 827 w 2028"/>
                <a:gd name="T73" fmla="*/ 0 h 1847"/>
                <a:gd name="T74" fmla="*/ 827 w 2028"/>
                <a:gd name="T75" fmla="*/ 83 h 1847"/>
                <a:gd name="T76" fmla="*/ 610 w 2028"/>
                <a:gd name="T77" fmla="*/ 97 h 1847"/>
                <a:gd name="T78" fmla="*/ 582 w 2028"/>
                <a:gd name="T79" fmla="*/ 131 h 1847"/>
                <a:gd name="T80" fmla="*/ 651 w 2028"/>
                <a:gd name="T81" fmla="*/ 278 h 1847"/>
                <a:gd name="T82" fmla="*/ 1058 w 2028"/>
                <a:gd name="T83" fmla="*/ 936 h 1847"/>
                <a:gd name="T84" fmla="*/ 1493 w 2028"/>
                <a:gd name="T85" fmla="*/ 278 h 1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2028" h="1847">
                  <a:moveTo>
                    <a:pt x="1493" y="278"/>
                  </a:moveTo>
                  <a:cubicBezTo>
                    <a:pt x="1547" y="195"/>
                    <a:pt x="1574" y="147"/>
                    <a:pt x="1574" y="131"/>
                  </a:cubicBezTo>
                  <a:cubicBezTo>
                    <a:pt x="1575" y="115"/>
                    <a:pt x="1566" y="104"/>
                    <a:pt x="1548" y="97"/>
                  </a:cubicBezTo>
                  <a:cubicBezTo>
                    <a:pt x="1531" y="89"/>
                    <a:pt x="1452" y="85"/>
                    <a:pt x="1347" y="83"/>
                  </a:cubicBezTo>
                  <a:cubicBezTo>
                    <a:pt x="1347" y="0"/>
                    <a:pt x="1347" y="0"/>
                    <a:pt x="1347" y="0"/>
                  </a:cubicBezTo>
                  <a:cubicBezTo>
                    <a:pt x="1516" y="5"/>
                    <a:pt x="1615" y="8"/>
                    <a:pt x="1709" y="8"/>
                  </a:cubicBezTo>
                  <a:cubicBezTo>
                    <a:pt x="1799" y="8"/>
                    <a:pt x="1849" y="5"/>
                    <a:pt x="2028" y="0"/>
                  </a:cubicBezTo>
                  <a:cubicBezTo>
                    <a:pt x="2028" y="83"/>
                    <a:pt x="2028" y="83"/>
                    <a:pt x="2028" y="83"/>
                  </a:cubicBezTo>
                  <a:cubicBezTo>
                    <a:pt x="1920" y="85"/>
                    <a:pt x="1880" y="89"/>
                    <a:pt x="1853" y="97"/>
                  </a:cubicBezTo>
                  <a:cubicBezTo>
                    <a:pt x="1825" y="104"/>
                    <a:pt x="1802" y="114"/>
                    <a:pt x="1783" y="128"/>
                  </a:cubicBezTo>
                  <a:cubicBezTo>
                    <a:pt x="1760" y="145"/>
                    <a:pt x="1725" y="188"/>
                    <a:pt x="1676" y="254"/>
                  </a:cubicBezTo>
                  <a:cubicBezTo>
                    <a:pt x="1276" y="827"/>
                    <a:pt x="1276" y="827"/>
                    <a:pt x="1276" y="827"/>
                  </a:cubicBezTo>
                  <a:cubicBezTo>
                    <a:pt x="1199" y="948"/>
                    <a:pt x="1155" y="1022"/>
                    <a:pt x="1146" y="1049"/>
                  </a:cubicBezTo>
                  <a:cubicBezTo>
                    <a:pt x="1135" y="1076"/>
                    <a:pt x="1131" y="1103"/>
                    <a:pt x="1131" y="1127"/>
                  </a:cubicBezTo>
                  <a:cubicBezTo>
                    <a:pt x="1131" y="1226"/>
                    <a:pt x="1131" y="1226"/>
                    <a:pt x="1131" y="1226"/>
                  </a:cubicBezTo>
                  <a:cubicBezTo>
                    <a:pt x="1131" y="1344"/>
                    <a:pt x="1133" y="1459"/>
                    <a:pt x="1138" y="1570"/>
                  </a:cubicBezTo>
                  <a:cubicBezTo>
                    <a:pt x="1141" y="1652"/>
                    <a:pt x="1147" y="1700"/>
                    <a:pt x="1158" y="1716"/>
                  </a:cubicBezTo>
                  <a:cubicBezTo>
                    <a:pt x="1168" y="1731"/>
                    <a:pt x="1185" y="1742"/>
                    <a:pt x="1208" y="1750"/>
                  </a:cubicBezTo>
                  <a:cubicBezTo>
                    <a:pt x="1230" y="1758"/>
                    <a:pt x="1294" y="1762"/>
                    <a:pt x="1401" y="1764"/>
                  </a:cubicBezTo>
                  <a:cubicBezTo>
                    <a:pt x="1401" y="1847"/>
                    <a:pt x="1401" y="1847"/>
                    <a:pt x="1401" y="1847"/>
                  </a:cubicBezTo>
                  <a:cubicBezTo>
                    <a:pt x="1252" y="1841"/>
                    <a:pt x="1124" y="1838"/>
                    <a:pt x="1016" y="1838"/>
                  </a:cubicBezTo>
                  <a:cubicBezTo>
                    <a:pt x="913" y="1838"/>
                    <a:pt x="776" y="1841"/>
                    <a:pt x="606" y="1847"/>
                  </a:cubicBezTo>
                  <a:cubicBezTo>
                    <a:pt x="606" y="1764"/>
                    <a:pt x="606" y="1764"/>
                    <a:pt x="606" y="1764"/>
                  </a:cubicBezTo>
                  <a:cubicBezTo>
                    <a:pt x="712" y="1762"/>
                    <a:pt x="776" y="1758"/>
                    <a:pt x="800" y="1750"/>
                  </a:cubicBezTo>
                  <a:cubicBezTo>
                    <a:pt x="823" y="1742"/>
                    <a:pt x="839" y="1732"/>
                    <a:pt x="847" y="1720"/>
                  </a:cubicBezTo>
                  <a:cubicBezTo>
                    <a:pt x="858" y="1702"/>
                    <a:pt x="866" y="1660"/>
                    <a:pt x="868" y="1594"/>
                  </a:cubicBezTo>
                  <a:cubicBezTo>
                    <a:pt x="869" y="1576"/>
                    <a:pt x="872" y="1454"/>
                    <a:pt x="876" y="1226"/>
                  </a:cubicBezTo>
                  <a:cubicBezTo>
                    <a:pt x="876" y="1075"/>
                    <a:pt x="876" y="1075"/>
                    <a:pt x="876" y="1075"/>
                  </a:cubicBezTo>
                  <a:cubicBezTo>
                    <a:pt x="857" y="1036"/>
                    <a:pt x="838" y="1001"/>
                    <a:pt x="820" y="971"/>
                  </a:cubicBezTo>
                  <a:cubicBezTo>
                    <a:pt x="808" y="949"/>
                    <a:pt x="762" y="875"/>
                    <a:pt x="682" y="747"/>
                  </a:cubicBezTo>
                  <a:cubicBezTo>
                    <a:pt x="334" y="254"/>
                    <a:pt x="334" y="254"/>
                    <a:pt x="334" y="254"/>
                  </a:cubicBezTo>
                  <a:cubicBezTo>
                    <a:pt x="291" y="188"/>
                    <a:pt x="259" y="145"/>
                    <a:pt x="238" y="128"/>
                  </a:cubicBezTo>
                  <a:cubicBezTo>
                    <a:pt x="221" y="114"/>
                    <a:pt x="199" y="104"/>
                    <a:pt x="172" y="97"/>
                  </a:cubicBezTo>
                  <a:cubicBezTo>
                    <a:pt x="144" y="89"/>
                    <a:pt x="108" y="85"/>
                    <a:pt x="0" y="8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79" y="5"/>
                    <a:pt x="232" y="8"/>
                    <a:pt x="323" y="8"/>
                  </a:cubicBezTo>
                  <a:cubicBezTo>
                    <a:pt x="417" y="8"/>
                    <a:pt x="658" y="5"/>
                    <a:pt x="827" y="0"/>
                  </a:cubicBezTo>
                  <a:cubicBezTo>
                    <a:pt x="827" y="83"/>
                    <a:pt x="827" y="83"/>
                    <a:pt x="827" y="83"/>
                  </a:cubicBezTo>
                  <a:cubicBezTo>
                    <a:pt x="722" y="85"/>
                    <a:pt x="629" y="89"/>
                    <a:pt x="610" y="97"/>
                  </a:cubicBezTo>
                  <a:cubicBezTo>
                    <a:pt x="592" y="104"/>
                    <a:pt x="583" y="115"/>
                    <a:pt x="582" y="131"/>
                  </a:cubicBezTo>
                  <a:cubicBezTo>
                    <a:pt x="581" y="147"/>
                    <a:pt x="604" y="195"/>
                    <a:pt x="651" y="278"/>
                  </a:cubicBezTo>
                  <a:cubicBezTo>
                    <a:pt x="1058" y="936"/>
                    <a:pt x="1058" y="936"/>
                    <a:pt x="1058" y="936"/>
                  </a:cubicBezTo>
                  <a:lnTo>
                    <a:pt x="1493" y="27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2" name="Freeform 18"/>
            <p:cNvSpPr>
              <a:spLocks noChangeAspect="1" noEditPoints="1"/>
            </p:cNvSpPr>
            <p:nvPr/>
          </p:nvSpPr>
          <p:spPr bwMode="auto">
            <a:xfrm>
              <a:off x="-17981" y="-7721"/>
              <a:ext cx="4871" cy="4545"/>
            </a:xfrm>
            <a:custGeom>
              <a:avLst/>
              <a:gdLst>
                <a:gd name="T0" fmla="*/ 368 w 2062"/>
                <a:gd name="T1" fmla="*/ 470 h 1924"/>
                <a:gd name="T2" fmla="*/ 613 w 2062"/>
                <a:gd name="T3" fmla="*/ 203 h 1924"/>
                <a:gd name="T4" fmla="*/ 993 w 2062"/>
                <a:gd name="T5" fmla="*/ 111 h 1924"/>
                <a:gd name="T6" fmla="*/ 1272 w 2062"/>
                <a:gd name="T7" fmla="*/ 154 h 1924"/>
                <a:gd name="T8" fmla="*/ 1482 w 2062"/>
                <a:gd name="T9" fmla="*/ 263 h 1924"/>
                <a:gd name="T10" fmla="*/ 1621 w 2062"/>
                <a:gd name="T11" fmla="*/ 414 h 1924"/>
                <a:gd name="T12" fmla="*/ 1715 w 2062"/>
                <a:gd name="T13" fmla="*/ 607 h 1924"/>
                <a:gd name="T14" fmla="*/ 1773 w 2062"/>
                <a:gd name="T15" fmla="*/ 988 h 1924"/>
                <a:gd name="T16" fmla="*/ 1693 w 2062"/>
                <a:gd name="T17" fmla="*/ 1417 h 1924"/>
                <a:gd name="T18" fmla="*/ 1452 w 2062"/>
                <a:gd name="T19" fmla="*/ 1704 h 1924"/>
                <a:gd name="T20" fmla="*/ 1070 w 2062"/>
                <a:gd name="T21" fmla="*/ 1806 h 1924"/>
                <a:gd name="T22" fmla="*/ 783 w 2062"/>
                <a:gd name="T23" fmla="*/ 1756 h 1924"/>
                <a:gd name="T24" fmla="*/ 547 w 2062"/>
                <a:gd name="T25" fmla="*/ 1600 h 1924"/>
                <a:gd name="T26" fmla="*/ 377 w 2062"/>
                <a:gd name="T27" fmla="*/ 1338 h 1924"/>
                <a:gd name="T28" fmla="*/ 311 w 2062"/>
                <a:gd name="T29" fmla="*/ 1117 h 1924"/>
                <a:gd name="T30" fmla="*/ 285 w 2062"/>
                <a:gd name="T31" fmla="*/ 866 h 1924"/>
                <a:gd name="T32" fmla="*/ 368 w 2062"/>
                <a:gd name="T33" fmla="*/ 470 h 1924"/>
                <a:gd name="T34" fmla="*/ 66 w 2062"/>
                <a:gd name="T35" fmla="*/ 1343 h 1924"/>
                <a:gd name="T36" fmla="*/ 261 w 2062"/>
                <a:gd name="T37" fmla="*/ 1661 h 1924"/>
                <a:gd name="T38" fmla="*/ 575 w 2062"/>
                <a:gd name="T39" fmla="*/ 1858 h 1924"/>
                <a:gd name="T40" fmla="*/ 974 w 2062"/>
                <a:gd name="T41" fmla="*/ 1924 h 1924"/>
                <a:gd name="T42" fmla="*/ 1753 w 2062"/>
                <a:gd name="T43" fmla="*/ 1632 h 1924"/>
                <a:gd name="T44" fmla="*/ 2062 w 2062"/>
                <a:gd name="T45" fmla="*/ 904 h 1924"/>
                <a:gd name="T46" fmla="*/ 2031 w 2062"/>
                <a:gd name="T47" fmla="*/ 647 h 1924"/>
                <a:gd name="T48" fmla="*/ 1949 w 2062"/>
                <a:gd name="T49" fmla="*/ 439 h 1924"/>
                <a:gd name="T50" fmla="*/ 1763 w 2062"/>
                <a:gd name="T51" fmla="*/ 220 h 1924"/>
                <a:gd name="T52" fmla="*/ 1461 w 2062"/>
                <a:gd name="T53" fmla="*/ 61 h 1924"/>
                <a:gd name="T54" fmla="*/ 1052 w 2062"/>
                <a:gd name="T55" fmla="*/ 0 h 1924"/>
                <a:gd name="T56" fmla="*/ 619 w 2062"/>
                <a:gd name="T57" fmla="*/ 71 h 1924"/>
                <a:gd name="T58" fmla="*/ 279 w 2062"/>
                <a:gd name="T59" fmla="*/ 280 h 1924"/>
                <a:gd name="T60" fmla="*/ 64 w 2062"/>
                <a:gd name="T61" fmla="*/ 594 h 1924"/>
                <a:gd name="T62" fmla="*/ 0 w 2062"/>
                <a:gd name="T63" fmla="*/ 975 h 1924"/>
                <a:gd name="T64" fmla="*/ 66 w 2062"/>
                <a:gd name="T65" fmla="*/ 1343 h 19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062" h="1924">
                  <a:moveTo>
                    <a:pt x="368" y="470"/>
                  </a:moveTo>
                  <a:cubicBezTo>
                    <a:pt x="423" y="354"/>
                    <a:pt x="504" y="265"/>
                    <a:pt x="613" y="203"/>
                  </a:cubicBezTo>
                  <a:cubicBezTo>
                    <a:pt x="722" y="142"/>
                    <a:pt x="848" y="111"/>
                    <a:pt x="993" y="111"/>
                  </a:cubicBezTo>
                  <a:cubicBezTo>
                    <a:pt x="1092" y="111"/>
                    <a:pt x="1186" y="125"/>
                    <a:pt x="1272" y="154"/>
                  </a:cubicBezTo>
                  <a:cubicBezTo>
                    <a:pt x="1358" y="184"/>
                    <a:pt x="1428" y="220"/>
                    <a:pt x="1482" y="263"/>
                  </a:cubicBezTo>
                  <a:cubicBezTo>
                    <a:pt x="1536" y="306"/>
                    <a:pt x="1582" y="357"/>
                    <a:pt x="1621" y="414"/>
                  </a:cubicBezTo>
                  <a:cubicBezTo>
                    <a:pt x="1661" y="472"/>
                    <a:pt x="1692" y="536"/>
                    <a:pt x="1715" y="607"/>
                  </a:cubicBezTo>
                  <a:cubicBezTo>
                    <a:pt x="1754" y="724"/>
                    <a:pt x="1773" y="851"/>
                    <a:pt x="1773" y="988"/>
                  </a:cubicBezTo>
                  <a:cubicBezTo>
                    <a:pt x="1773" y="1151"/>
                    <a:pt x="1746" y="1293"/>
                    <a:pt x="1693" y="1417"/>
                  </a:cubicBezTo>
                  <a:cubicBezTo>
                    <a:pt x="1640" y="1541"/>
                    <a:pt x="1559" y="1636"/>
                    <a:pt x="1452" y="1704"/>
                  </a:cubicBezTo>
                  <a:cubicBezTo>
                    <a:pt x="1344" y="1772"/>
                    <a:pt x="1217" y="1806"/>
                    <a:pt x="1070" y="1806"/>
                  </a:cubicBezTo>
                  <a:cubicBezTo>
                    <a:pt x="965" y="1806"/>
                    <a:pt x="869" y="1789"/>
                    <a:pt x="783" y="1756"/>
                  </a:cubicBezTo>
                  <a:cubicBezTo>
                    <a:pt x="696" y="1723"/>
                    <a:pt x="618" y="1671"/>
                    <a:pt x="547" y="1600"/>
                  </a:cubicBezTo>
                  <a:cubicBezTo>
                    <a:pt x="477" y="1530"/>
                    <a:pt x="420" y="1442"/>
                    <a:pt x="377" y="1338"/>
                  </a:cubicBezTo>
                  <a:cubicBezTo>
                    <a:pt x="350" y="1276"/>
                    <a:pt x="328" y="1203"/>
                    <a:pt x="311" y="1117"/>
                  </a:cubicBezTo>
                  <a:cubicBezTo>
                    <a:pt x="294" y="1032"/>
                    <a:pt x="285" y="949"/>
                    <a:pt x="285" y="866"/>
                  </a:cubicBezTo>
                  <a:cubicBezTo>
                    <a:pt x="285" y="719"/>
                    <a:pt x="313" y="587"/>
                    <a:pt x="368" y="470"/>
                  </a:cubicBezTo>
                  <a:close/>
                  <a:moveTo>
                    <a:pt x="66" y="1343"/>
                  </a:moveTo>
                  <a:cubicBezTo>
                    <a:pt x="111" y="1468"/>
                    <a:pt x="176" y="1574"/>
                    <a:pt x="261" y="1661"/>
                  </a:cubicBezTo>
                  <a:cubicBezTo>
                    <a:pt x="347" y="1748"/>
                    <a:pt x="451" y="1814"/>
                    <a:pt x="575" y="1858"/>
                  </a:cubicBezTo>
                  <a:cubicBezTo>
                    <a:pt x="698" y="1901"/>
                    <a:pt x="832" y="1924"/>
                    <a:pt x="974" y="1924"/>
                  </a:cubicBezTo>
                  <a:cubicBezTo>
                    <a:pt x="1288" y="1924"/>
                    <a:pt x="1547" y="1827"/>
                    <a:pt x="1753" y="1632"/>
                  </a:cubicBezTo>
                  <a:cubicBezTo>
                    <a:pt x="1959" y="1438"/>
                    <a:pt x="2062" y="1195"/>
                    <a:pt x="2062" y="904"/>
                  </a:cubicBezTo>
                  <a:cubicBezTo>
                    <a:pt x="2062" y="812"/>
                    <a:pt x="2052" y="727"/>
                    <a:pt x="2031" y="647"/>
                  </a:cubicBezTo>
                  <a:cubicBezTo>
                    <a:pt x="2011" y="566"/>
                    <a:pt x="1984" y="497"/>
                    <a:pt x="1949" y="439"/>
                  </a:cubicBezTo>
                  <a:cubicBezTo>
                    <a:pt x="1903" y="360"/>
                    <a:pt x="1842" y="287"/>
                    <a:pt x="1763" y="220"/>
                  </a:cubicBezTo>
                  <a:cubicBezTo>
                    <a:pt x="1684" y="154"/>
                    <a:pt x="1584" y="101"/>
                    <a:pt x="1461" y="61"/>
                  </a:cubicBezTo>
                  <a:cubicBezTo>
                    <a:pt x="1338" y="20"/>
                    <a:pt x="1202" y="0"/>
                    <a:pt x="1052" y="0"/>
                  </a:cubicBezTo>
                  <a:cubicBezTo>
                    <a:pt x="890" y="0"/>
                    <a:pt x="745" y="24"/>
                    <a:pt x="619" y="71"/>
                  </a:cubicBezTo>
                  <a:cubicBezTo>
                    <a:pt x="492" y="118"/>
                    <a:pt x="379" y="188"/>
                    <a:pt x="279" y="280"/>
                  </a:cubicBezTo>
                  <a:cubicBezTo>
                    <a:pt x="179" y="374"/>
                    <a:pt x="108" y="478"/>
                    <a:pt x="64" y="594"/>
                  </a:cubicBezTo>
                  <a:cubicBezTo>
                    <a:pt x="21" y="710"/>
                    <a:pt x="0" y="837"/>
                    <a:pt x="0" y="975"/>
                  </a:cubicBezTo>
                  <a:cubicBezTo>
                    <a:pt x="0" y="1096"/>
                    <a:pt x="22" y="1219"/>
                    <a:pt x="66" y="134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4" r:id="rId1"/>
    <p:sldLayoutId id="2147483655" r:id="rId2"/>
  </p:sldLayoutIdLst>
  <p:timing>
    <p:tnLst>
      <p:par>
        <p:cTn id="1" dur="indefinite" restart="never" nodeType="tmRoot"/>
      </p:par>
    </p:tnLst>
  </p:timing>
  <p:txStyles>
    <p:titleStyle>
      <a:lvl1pPr algn="ctr" defTabSz="3370263" rtl="0" eaLnBrk="1" fontAlgn="base" hangingPunct="1">
        <a:spcBef>
          <a:spcPct val="0"/>
        </a:spcBef>
        <a:spcAft>
          <a:spcPct val="0"/>
        </a:spcAft>
        <a:defRPr lang="en-US" sz="5200" b="1" smtClean="0">
          <a:solidFill>
            <a:schemeClr val="tx1"/>
          </a:solidFill>
          <a:latin typeface="+mj-lt"/>
          <a:ea typeface="+mj-ea"/>
          <a:cs typeface="+mj-cs"/>
        </a:defRPr>
      </a:lvl1pPr>
      <a:lvl2pPr algn="ctr" defTabSz="3370263" rtl="0" eaLnBrk="1" fontAlgn="base" hangingPunct="1">
        <a:spcBef>
          <a:spcPct val="0"/>
        </a:spcBef>
        <a:spcAft>
          <a:spcPct val="0"/>
        </a:spcAft>
        <a:defRPr sz="5200" b="1">
          <a:solidFill>
            <a:schemeClr val="tx2"/>
          </a:solidFill>
          <a:latin typeface="Arial" charset="0"/>
          <a:cs typeface="Arial" charset="0"/>
        </a:defRPr>
      </a:lvl2pPr>
      <a:lvl3pPr algn="ctr" defTabSz="3370263" rtl="0" eaLnBrk="1" fontAlgn="base" hangingPunct="1">
        <a:spcBef>
          <a:spcPct val="0"/>
        </a:spcBef>
        <a:spcAft>
          <a:spcPct val="0"/>
        </a:spcAft>
        <a:defRPr sz="5200" b="1">
          <a:solidFill>
            <a:schemeClr val="tx2"/>
          </a:solidFill>
          <a:latin typeface="Arial" charset="0"/>
          <a:cs typeface="Arial" charset="0"/>
        </a:defRPr>
      </a:lvl3pPr>
      <a:lvl4pPr algn="ctr" defTabSz="3370263" rtl="0" eaLnBrk="1" fontAlgn="base" hangingPunct="1">
        <a:spcBef>
          <a:spcPct val="0"/>
        </a:spcBef>
        <a:spcAft>
          <a:spcPct val="0"/>
        </a:spcAft>
        <a:defRPr sz="5200" b="1">
          <a:solidFill>
            <a:schemeClr val="tx2"/>
          </a:solidFill>
          <a:latin typeface="Arial" charset="0"/>
          <a:cs typeface="Arial" charset="0"/>
        </a:defRPr>
      </a:lvl4pPr>
      <a:lvl5pPr algn="ctr" defTabSz="3370263" rtl="0" eaLnBrk="1" fontAlgn="base" hangingPunct="1">
        <a:spcBef>
          <a:spcPct val="0"/>
        </a:spcBef>
        <a:spcAft>
          <a:spcPct val="0"/>
        </a:spcAft>
        <a:defRPr sz="5200" b="1">
          <a:solidFill>
            <a:schemeClr val="tx2"/>
          </a:solidFill>
          <a:latin typeface="Arial" charset="0"/>
          <a:cs typeface="Arial" charset="0"/>
        </a:defRPr>
      </a:lvl5pPr>
      <a:lvl6pPr marL="457200" algn="ctr" defTabSz="3370263" rtl="0" eaLnBrk="1" fontAlgn="base" hangingPunct="1">
        <a:spcBef>
          <a:spcPct val="0"/>
        </a:spcBef>
        <a:spcAft>
          <a:spcPct val="0"/>
        </a:spcAft>
        <a:defRPr sz="5200" b="1">
          <a:solidFill>
            <a:schemeClr val="tx2"/>
          </a:solidFill>
          <a:latin typeface="Arial" charset="0"/>
          <a:cs typeface="Arial" charset="0"/>
        </a:defRPr>
      </a:lvl6pPr>
      <a:lvl7pPr marL="914400" algn="ctr" defTabSz="3370263" rtl="0" eaLnBrk="1" fontAlgn="base" hangingPunct="1">
        <a:spcBef>
          <a:spcPct val="0"/>
        </a:spcBef>
        <a:spcAft>
          <a:spcPct val="0"/>
        </a:spcAft>
        <a:defRPr sz="5200" b="1">
          <a:solidFill>
            <a:schemeClr val="tx2"/>
          </a:solidFill>
          <a:latin typeface="Arial" charset="0"/>
          <a:cs typeface="Arial" charset="0"/>
        </a:defRPr>
      </a:lvl7pPr>
      <a:lvl8pPr marL="1371600" algn="ctr" defTabSz="3370263" rtl="0" eaLnBrk="1" fontAlgn="base" hangingPunct="1">
        <a:spcBef>
          <a:spcPct val="0"/>
        </a:spcBef>
        <a:spcAft>
          <a:spcPct val="0"/>
        </a:spcAft>
        <a:defRPr sz="5200" b="1">
          <a:solidFill>
            <a:schemeClr val="tx2"/>
          </a:solidFill>
          <a:latin typeface="Arial" charset="0"/>
          <a:cs typeface="Arial" charset="0"/>
        </a:defRPr>
      </a:lvl8pPr>
      <a:lvl9pPr marL="1828800" algn="ctr" defTabSz="3370263" rtl="0" eaLnBrk="1" fontAlgn="base" hangingPunct="1">
        <a:spcBef>
          <a:spcPct val="0"/>
        </a:spcBef>
        <a:spcAft>
          <a:spcPct val="0"/>
        </a:spcAft>
        <a:defRPr sz="52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114300" indent="-114300" algn="l" defTabSz="3370263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20000"/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400050" indent="-171450" algn="l" defTabSz="3370263" rtl="0" eaLnBrk="1" fontAlgn="base" hangingPunct="1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  <a:cs typeface="+mn-cs"/>
        </a:defRPr>
      </a:lvl2pPr>
      <a:lvl3pPr marL="628650" indent="-114300" algn="l" defTabSz="3370263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cs typeface="+mn-cs"/>
        </a:defRPr>
      </a:lvl3pPr>
      <a:lvl4pPr marL="742950" algn="l" defTabSz="3370263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cs typeface="+mn-cs"/>
        </a:defRPr>
      </a:lvl4pPr>
      <a:lvl5pPr marL="971550" algn="l" defTabSz="3370263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cs typeface="+mn-cs"/>
        </a:defRPr>
      </a:lvl5pPr>
      <a:lvl6pPr marL="1428750" algn="l" defTabSz="3370263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cs typeface="+mn-cs"/>
        </a:defRPr>
      </a:lvl6pPr>
      <a:lvl7pPr marL="1885950" algn="l" defTabSz="3370263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cs typeface="+mn-cs"/>
        </a:defRPr>
      </a:lvl7pPr>
      <a:lvl8pPr marL="2343150" algn="l" defTabSz="3370263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cs typeface="+mn-cs"/>
        </a:defRPr>
      </a:lvl8pPr>
      <a:lvl9pPr marL="2800350" algn="l" defTabSz="3370263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emf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91" name="Rectangle 47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Modeling the clinical paradigm of BAL101553 deployment in </a:t>
            </a:r>
            <a:r>
              <a:rPr lang="en-US" dirty="0" err="1" smtClean="0"/>
              <a:t>patient-derived</a:t>
            </a:r>
            <a:r>
              <a:rPr lang="en-US" dirty="0" smtClean="0"/>
              <a:t> xenografts (PDX) of glioblastoma (GBM)</a:t>
            </a:r>
            <a:endParaRPr lang="en-US" dirty="0"/>
          </a:p>
        </p:txBody>
      </p:sp>
      <p:sp>
        <p:nvSpPr>
          <p:cNvPr id="13659" name="Rectangle 347"/>
          <p:cNvSpPr>
            <a:spLocks noChangeArrowheads="1"/>
          </p:cNvSpPr>
          <p:nvPr/>
        </p:nvSpPr>
        <p:spPr bwMode="auto">
          <a:xfrm>
            <a:off x="20050283" y="4875835"/>
            <a:ext cx="5669280" cy="5756717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26489025" y="4346575"/>
            <a:ext cx="5743575" cy="2593739"/>
            <a:chOff x="26489025" y="4346575"/>
            <a:chExt cx="5743575" cy="3099495"/>
          </a:xfrm>
        </p:grpSpPr>
        <p:sp>
          <p:nvSpPr>
            <p:cNvPr id="13642" name="Text Box 330"/>
            <p:cNvSpPr txBox="1">
              <a:spLocks noChangeArrowheads="1"/>
            </p:cNvSpPr>
            <p:nvPr/>
          </p:nvSpPr>
          <p:spPr bwMode="auto">
            <a:xfrm>
              <a:off x="26492200" y="4894957"/>
              <a:ext cx="5740400" cy="255111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/>
          </p:spPr>
          <p:txBody>
            <a:bodyPr wrap="square" lIns="137160" tIns="137160" rIns="137160" bIns="137160">
              <a:noAutofit/>
            </a:bodyPr>
            <a:lstStyle>
              <a:lvl1pPr marL="114300" indent="-114300" defTabSz="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228600" defTabSz="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371600" defTabSz="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485900" defTabSz="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defTabSz="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indent="0">
                <a:spcBef>
                  <a:spcPct val="35000"/>
                </a:spcBef>
                <a:spcAft>
                  <a:spcPts val="600"/>
                </a:spcAft>
                <a:buClr>
                  <a:schemeClr val="accent4"/>
                </a:buClr>
                <a:buSzPct val="120000"/>
              </a:pPr>
              <a:endParaRPr lang="en-US" altLang="ja-JP" sz="1400" dirty="0">
                <a:solidFill>
                  <a:schemeClr val="bg1"/>
                </a:solidFill>
                <a:ea typeface="MS PGothic" pitchFamily="34" charset="-128"/>
              </a:endParaRPr>
            </a:p>
          </p:txBody>
        </p:sp>
        <p:sp>
          <p:nvSpPr>
            <p:cNvPr id="13643" name="Text Box 331"/>
            <p:cNvSpPr txBox="1">
              <a:spLocks noChangeArrowheads="1"/>
            </p:cNvSpPr>
            <p:nvPr/>
          </p:nvSpPr>
          <p:spPr bwMode="auto">
            <a:xfrm>
              <a:off x="26489025" y="4346575"/>
              <a:ext cx="5737225" cy="54768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  <a:extLst/>
          </p:spPr>
          <p:txBody>
            <a:bodyPr wrap="square" anchor="ctr" anchorCtr="1">
              <a:noAutofit/>
            </a:bodyPr>
            <a:lstStyle>
              <a:lvl1pPr defTabSz="2638425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defTabSz="2638425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defTabSz="2638425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defTabSz="2638425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defTabSz="2638425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defTabSz="26384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defTabSz="26384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defTabSz="26384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defTabSz="26384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200" b="1" dirty="0" smtClean="0"/>
                <a:t>LIS induces mitotic arrest.</a:t>
              </a:r>
              <a:endParaRPr lang="en-US" sz="2200" b="1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26495373" y="7288707"/>
            <a:ext cx="5743575" cy="4772584"/>
            <a:chOff x="26489025" y="7851775"/>
            <a:chExt cx="5743575" cy="3913556"/>
          </a:xfrm>
        </p:grpSpPr>
        <p:sp>
          <p:nvSpPr>
            <p:cNvPr id="13678" name="Text Box 366"/>
            <p:cNvSpPr txBox="1">
              <a:spLocks noChangeArrowheads="1"/>
            </p:cNvSpPr>
            <p:nvPr/>
          </p:nvSpPr>
          <p:spPr bwMode="auto">
            <a:xfrm>
              <a:off x="26489025" y="8401844"/>
              <a:ext cx="5743575" cy="3363487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/>
          </p:spPr>
          <p:txBody>
            <a:bodyPr wrap="square" lIns="137160" tIns="137160" rIns="137160" bIns="137160">
              <a:noAutofit/>
            </a:bodyPr>
            <a:lstStyle>
              <a:lvl1pPr marL="114300" indent="-114300" defTabSz="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228600" defTabSz="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371600" defTabSz="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485900" defTabSz="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defTabSz="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>
                <a:spcBef>
                  <a:spcPct val="35000"/>
                </a:spcBef>
                <a:spcAft>
                  <a:spcPts val="600"/>
                </a:spcAft>
                <a:buClr>
                  <a:schemeClr val="accent4"/>
                </a:buClr>
                <a:buSzPct val="120000"/>
                <a:buFontTx/>
                <a:buChar char="•"/>
              </a:pPr>
              <a:r>
                <a:rPr lang="en-US" altLang="ja-JP" sz="1500" dirty="0" smtClean="0">
                  <a:solidFill>
                    <a:schemeClr val="bg1"/>
                  </a:solidFill>
                  <a:ea typeface="MS PGothic" pitchFamily="34" charset="-128"/>
                </a:rPr>
                <a:t>BAL27862, the active metabolite of </a:t>
              </a:r>
              <a:r>
                <a:rPr lang="en-US" altLang="ja-JP" sz="1500" dirty="0" err="1" smtClean="0">
                  <a:solidFill>
                    <a:schemeClr val="bg1"/>
                  </a:solidFill>
                  <a:ea typeface="MS PGothic" pitchFamily="34" charset="-128"/>
                </a:rPr>
                <a:t>Lisavanbulin</a:t>
              </a:r>
              <a:r>
                <a:rPr lang="en-US" altLang="ja-JP" sz="1500" dirty="0" smtClean="0">
                  <a:solidFill>
                    <a:schemeClr val="bg1"/>
                  </a:solidFill>
                  <a:ea typeface="MS PGothic" pitchFamily="34" charset="-128"/>
                </a:rPr>
                <a:t>, demonstrates excellent brain penetration and is not subject to relevant drug efflux.</a:t>
              </a:r>
            </a:p>
            <a:p>
              <a:pPr>
                <a:spcBef>
                  <a:spcPct val="35000"/>
                </a:spcBef>
                <a:spcAft>
                  <a:spcPts val="600"/>
                </a:spcAft>
                <a:buClr>
                  <a:schemeClr val="accent4"/>
                </a:buClr>
                <a:buSzPct val="120000"/>
                <a:buFontTx/>
                <a:buChar char="•"/>
              </a:pPr>
              <a:r>
                <a:rPr lang="en-US" altLang="ja-JP" sz="1500" dirty="0" err="1" smtClean="0">
                  <a:solidFill>
                    <a:schemeClr val="bg1"/>
                  </a:solidFill>
                  <a:ea typeface="MS PGothic" pitchFamily="34" charset="-128"/>
                </a:rPr>
                <a:t>Lisavanbulin</a:t>
              </a:r>
              <a:r>
                <a:rPr lang="en-US" altLang="ja-JP" sz="1500" dirty="0" smtClean="0">
                  <a:solidFill>
                    <a:schemeClr val="bg1"/>
                  </a:solidFill>
                  <a:ea typeface="MS PGothic" pitchFamily="34" charset="-128"/>
                </a:rPr>
                <a:t> monotherapy produces significant survival benefit in 50% of the GBM PDX models tested, irrespective of MGMT promoter status.</a:t>
              </a:r>
            </a:p>
            <a:p>
              <a:pPr>
                <a:spcBef>
                  <a:spcPct val="35000"/>
                </a:spcBef>
                <a:spcAft>
                  <a:spcPts val="600"/>
                </a:spcAft>
                <a:buClr>
                  <a:schemeClr val="accent4"/>
                </a:buClr>
                <a:buSzPct val="120000"/>
                <a:buFontTx/>
                <a:buChar char="•"/>
              </a:pPr>
              <a:r>
                <a:rPr lang="en-US" altLang="ja-JP" sz="1500" dirty="0" smtClean="0">
                  <a:solidFill>
                    <a:schemeClr val="bg1"/>
                  </a:solidFill>
                  <a:ea typeface="MS PGothic" pitchFamily="34" charset="-128"/>
                </a:rPr>
                <a:t>While </a:t>
              </a:r>
              <a:r>
                <a:rPr lang="en-US" altLang="ja-JP" sz="1500" dirty="0" err="1" smtClean="0">
                  <a:solidFill>
                    <a:schemeClr val="bg1"/>
                  </a:solidFill>
                  <a:ea typeface="MS PGothic" pitchFamily="34" charset="-128"/>
                </a:rPr>
                <a:t>Lisavanbulin</a:t>
              </a:r>
              <a:r>
                <a:rPr lang="en-US" altLang="ja-JP" sz="1500" dirty="0" smtClean="0">
                  <a:solidFill>
                    <a:schemeClr val="bg1"/>
                  </a:solidFill>
                  <a:ea typeface="MS PGothic" pitchFamily="34" charset="-128"/>
                </a:rPr>
                <a:t> addition does not significantly improve the survival benefits conferred by radiation when dosing is limited to the radiation window, significant survival extensions are observed with prolonged </a:t>
              </a:r>
              <a:r>
                <a:rPr lang="en-US" altLang="ja-JP" sz="1500" dirty="0" err="1" smtClean="0">
                  <a:solidFill>
                    <a:schemeClr val="bg1"/>
                  </a:solidFill>
                  <a:ea typeface="MS PGothic" pitchFamily="34" charset="-128"/>
                </a:rPr>
                <a:t>Lisavanbulin</a:t>
              </a:r>
              <a:r>
                <a:rPr lang="en-US" altLang="ja-JP" sz="1500" dirty="0" smtClean="0">
                  <a:solidFill>
                    <a:schemeClr val="bg1"/>
                  </a:solidFill>
                  <a:ea typeface="MS PGothic" pitchFamily="34" charset="-128"/>
                </a:rPr>
                <a:t> dosing.</a:t>
              </a:r>
            </a:p>
            <a:p>
              <a:pPr>
                <a:spcBef>
                  <a:spcPct val="35000"/>
                </a:spcBef>
                <a:spcAft>
                  <a:spcPts val="600"/>
                </a:spcAft>
                <a:buClr>
                  <a:schemeClr val="accent4"/>
                </a:buClr>
                <a:buSzPct val="120000"/>
                <a:buFontTx/>
                <a:buChar char="•"/>
              </a:pPr>
              <a:r>
                <a:rPr lang="en-US" altLang="ja-JP" sz="1500" dirty="0" err="1" smtClean="0">
                  <a:solidFill>
                    <a:schemeClr val="bg1"/>
                  </a:solidFill>
                  <a:ea typeface="MS PGothic" pitchFamily="34" charset="-128"/>
                </a:rPr>
                <a:t>Lisavanbulin</a:t>
              </a:r>
              <a:r>
                <a:rPr lang="en-US" altLang="ja-JP" sz="1500" dirty="0" smtClean="0">
                  <a:solidFill>
                    <a:schemeClr val="bg1"/>
                  </a:solidFill>
                  <a:ea typeface="MS PGothic" pitchFamily="34" charset="-128"/>
                </a:rPr>
                <a:t> integration with the </a:t>
              </a:r>
              <a:r>
                <a:rPr lang="en-US" altLang="ja-JP" sz="1500" dirty="0" err="1" smtClean="0">
                  <a:solidFill>
                    <a:schemeClr val="bg1"/>
                  </a:solidFill>
                  <a:ea typeface="MS PGothic" pitchFamily="34" charset="-128"/>
                </a:rPr>
                <a:t>Stupp</a:t>
              </a:r>
              <a:r>
                <a:rPr lang="en-US" altLang="ja-JP" sz="1500" dirty="0" smtClean="0">
                  <a:solidFill>
                    <a:schemeClr val="bg1"/>
                  </a:solidFill>
                  <a:ea typeface="MS PGothic" pitchFamily="34" charset="-128"/>
                </a:rPr>
                <a:t> regimen can also produce significant survival benefits.</a:t>
              </a:r>
            </a:p>
            <a:p>
              <a:pPr>
                <a:spcBef>
                  <a:spcPct val="35000"/>
                </a:spcBef>
                <a:spcAft>
                  <a:spcPts val="600"/>
                </a:spcAft>
                <a:buClr>
                  <a:schemeClr val="accent4"/>
                </a:buClr>
                <a:buSzPct val="120000"/>
                <a:buFontTx/>
                <a:buChar char="•"/>
              </a:pPr>
              <a:r>
                <a:rPr lang="en-US" altLang="ja-JP" sz="1500" dirty="0" smtClean="0">
                  <a:solidFill>
                    <a:schemeClr val="bg1"/>
                  </a:solidFill>
                  <a:ea typeface="MS PGothic" pitchFamily="34" charset="-128"/>
                </a:rPr>
                <a:t>These therapeutic benefits of </a:t>
              </a:r>
              <a:r>
                <a:rPr lang="en-US" altLang="ja-JP" sz="1500" dirty="0" err="1" smtClean="0">
                  <a:solidFill>
                    <a:schemeClr val="bg1"/>
                  </a:solidFill>
                  <a:ea typeface="MS PGothic" pitchFamily="34" charset="-128"/>
                </a:rPr>
                <a:t>Lisavanbulin</a:t>
              </a:r>
              <a:r>
                <a:rPr lang="en-US" altLang="ja-JP" sz="1500" dirty="0" smtClean="0">
                  <a:solidFill>
                    <a:schemeClr val="bg1"/>
                  </a:solidFill>
                  <a:ea typeface="MS PGothic" pitchFamily="34" charset="-128"/>
                </a:rPr>
                <a:t> may be achieved through mitotic arrest mechanisms.</a:t>
              </a:r>
            </a:p>
            <a:p>
              <a:pPr>
                <a:spcBef>
                  <a:spcPct val="35000"/>
                </a:spcBef>
                <a:spcAft>
                  <a:spcPts val="600"/>
                </a:spcAft>
                <a:buClr>
                  <a:schemeClr val="accent4"/>
                </a:buClr>
                <a:buSzPct val="120000"/>
                <a:buFontTx/>
                <a:buChar char="•"/>
              </a:pPr>
              <a:endParaRPr lang="en-US" altLang="ja-JP" sz="1500" dirty="0">
                <a:solidFill>
                  <a:schemeClr val="bg1"/>
                </a:solidFill>
                <a:ea typeface="MS PGothic" pitchFamily="34" charset="-128"/>
              </a:endParaRPr>
            </a:p>
          </p:txBody>
        </p:sp>
        <p:sp>
          <p:nvSpPr>
            <p:cNvPr id="13679" name="Text Box 367"/>
            <p:cNvSpPr txBox="1">
              <a:spLocks noChangeArrowheads="1"/>
            </p:cNvSpPr>
            <p:nvPr/>
          </p:nvSpPr>
          <p:spPr bwMode="auto">
            <a:xfrm>
              <a:off x="26492200" y="7851775"/>
              <a:ext cx="5737225" cy="54768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  <a:extLst/>
          </p:spPr>
          <p:txBody>
            <a:bodyPr wrap="square" anchor="ctr" anchorCtr="1">
              <a:noAutofit/>
            </a:bodyPr>
            <a:lstStyle>
              <a:lvl1pPr defTabSz="2638425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defTabSz="2638425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defTabSz="2638425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defTabSz="2638425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defTabSz="2638425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defTabSz="26384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defTabSz="26384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defTabSz="26384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defTabSz="26384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200" b="1" dirty="0"/>
                <a:t>Conclusions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682625" y="4346574"/>
            <a:ext cx="5645151" cy="11160431"/>
            <a:chOff x="682625" y="4346575"/>
            <a:chExt cx="5645151" cy="10896876"/>
          </a:xfrm>
        </p:grpSpPr>
        <p:sp>
          <p:nvSpPr>
            <p:cNvPr id="13636" name="Text Box 324"/>
            <p:cNvSpPr txBox="1">
              <a:spLocks noChangeArrowheads="1"/>
            </p:cNvSpPr>
            <p:nvPr/>
          </p:nvSpPr>
          <p:spPr bwMode="auto">
            <a:xfrm>
              <a:off x="682625" y="4894263"/>
              <a:ext cx="5645150" cy="1034918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/>
          </p:spPr>
          <p:txBody>
            <a:bodyPr wrap="square" lIns="137160" tIns="137160" rIns="137160" bIns="137160">
              <a:noAutofit/>
            </a:bodyPr>
            <a:lstStyle>
              <a:lvl1pPr defTabSz="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114300" defTabSz="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371600" defTabSz="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485900" defTabSz="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defTabSz="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lvl="1">
                <a:spcBef>
                  <a:spcPct val="35000"/>
                </a:spcBef>
                <a:spcAft>
                  <a:spcPts val="600"/>
                </a:spcAft>
                <a:buFont typeface="Wingdings" pitchFamily="2" charset="2"/>
                <a:buNone/>
              </a:pPr>
              <a:r>
                <a:rPr lang="en-US" altLang="ja-JP" sz="1350" dirty="0" err="1">
                  <a:solidFill>
                    <a:schemeClr val="bg1"/>
                  </a:solidFill>
                  <a:ea typeface="MS PGothic" pitchFamily="34" charset="-128"/>
                </a:rPr>
                <a:t>Lisavanbulin</a:t>
              </a:r>
              <a:r>
                <a:rPr lang="en-US" altLang="ja-JP" sz="1350" dirty="0">
                  <a:solidFill>
                    <a:schemeClr val="bg1"/>
                  </a:solidFill>
                  <a:ea typeface="MS PGothic" pitchFamily="34" charset="-128"/>
                </a:rPr>
                <a:t> (LIS; BAL101553) is the prodrug of BAL27862, a microtubule-binding, tumor checkpoint controller and potential </a:t>
              </a:r>
              <a:r>
                <a:rPr lang="en-US" altLang="ja-JP" sz="1350" dirty="0" err="1">
                  <a:solidFill>
                    <a:schemeClr val="bg1"/>
                  </a:solidFill>
                  <a:ea typeface="MS PGothic" pitchFamily="34" charset="-128"/>
                </a:rPr>
                <a:t>radiosensitizer</a:t>
              </a:r>
              <a:r>
                <a:rPr lang="en-US" altLang="ja-JP" sz="1350" dirty="0">
                  <a:solidFill>
                    <a:schemeClr val="bg1"/>
                  </a:solidFill>
                  <a:ea typeface="MS PGothic" pitchFamily="34" charset="-128"/>
                </a:rPr>
                <a:t>. These studies evaluated optimal integration of LIS with standard of care radiation therapy (RT) and/or </a:t>
              </a:r>
              <a:r>
                <a:rPr lang="en-US" altLang="ja-JP" sz="1350" dirty="0" err="1">
                  <a:solidFill>
                    <a:schemeClr val="bg1"/>
                  </a:solidFill>
                  <a:ea typeface="MS PGothic" pitchFamily="34" charset="-128"/>
                </a:rPr>
                <a:t>temozolomide</a:t>
              </a:r>
              <a:r>
                <a:rPr lang="en-US" altLang="ja-JP" sz="1350" dirty="0">
                  <a:solidFill>
                    <a:schemeClr val="bg1"/>
                  </a:solidFill>
                  <a:ea typeface="MS PGothic" pitchFamily="34" charset="-128"/>
                </a:rPr>
                <a:t> (TMZ) using GBM PDX models. Distribution across the blood brain barrier was evaluated after a single 30 mg/kg oral LIS dose, and concentrations of the active metabolite BAL27862 were measured by liquid chromatography-tandem mass spectrometry. Similar BAL27862 concentrations were detected in the brain (B) and plasma (P) at both two (B:P ratio 1.29) and six hours (B:P ratio 1.64) post-dose. An in vivo screen of LIS monotherapy across 14 </a:t>
              </a:r>
              <a:r>
                <a:rPr lang="en-US" altLang="ja-JP" sz="1350" dirty="0" err="1">
                  <a:solidFill>
                    <a:schemeClr val="bg1"/>
                  </a:solidFill>
                  <a:ea typeface="MS PGothic" pitchFamily="34" charset="-128"/>
                </a:rPr>
                <a:t>orthotopic</a:t>
              </a:r>
              <a:r>
                <a:rPr lang="en-US" altLang="ja-JP" sz="1350" dirty="0">
                  <a:solidFill>
                    <a:schemeClr val="bg1"/>
                  </a:solidFill>
                  <a:ea typeface="MS PGothic" pitchFamily="34" charset="-128"/>
                </a:rPr>
                <a:t> GBM PDX models showed significant survival benefit (p&lt;0.01) in seven models (median survival extension 24-87%). Extending from these results, LIS was evaluated in several of the sensitive models in combination with RT +/- TMZ. Two MGMT </a:t>
              </a:r>
              <a:r>
                <a:rPr lang="en-US" altLang="ja-JP" sz="1350" dirty="0" err="1">
                  <a:solidFill>
                    <a:schemeClr val="bg1"/>
                  </a:solidFill>
                  <a:ea typeface="MS PGothic" pitchFamily="34" charset="-128"/>
                </a:rPr>
                <a:t>unmethylated</a:t>
              </a:r>
              <a:r>
                <a:rPr lang="en-US" altLang="ja-JP" sz="1350" dirty="0">
                  <a:solidFill>
                    <a:schemeClr val="bg1"/>
                  </a:solidFill>
                  <a:ea typeface="MS PGothic" pitchFamily="34" charset="-128"/>
                </a:rPr>
                <a:t> PDXs, GBM6 and GBM150, were treated with vehicle or two weeks of RT +/- LIS. LIS dosing during the RT dosing period did not significantly improve median survival in either line (GBM6 survival with RT 54 days vs RT/LIS 58 days, p=0.16; GBM150 RT 86 days vs RT/LIS 101 days, p=0.21). However, prolonged LIS dosing from the start of RT until mice reached a moribund state demonstrated added benefit (GBM6 median 90 days vs RT 69 days, p=0.0001; GBM150 median 143 days vs RT 73 days, p=0.06). In GBM6, prolonged LIS dosing also significantly extended survival when combined with 2 weeks of RT/TMZ (median 101 days vs 66 days, p&lt;0.0001), while LIS alone or RT/TMZ resulted in similar median survivals (63 days vs 66 days, respectively; p=0.68). This same RT/TMZ/LIS benefit was not seen in the MGMT methylated GBM12. Subsequent experiments were performed to evaluate integration of prolonged LIS dosing with concurrent RT/TMZ followed by 3 cycles of adjuvant TMZ (‘</a:t>
              </a:r>
              <a:r>
                <a:rPr lang="en-US" altLang="ja-JP" sz="1350" dirty="0" err="1">
                  <a:solidFill>
                    <a:schemeClr val="bg1"/>
                  </a:solidFill>
                  <a:ea typeface="MS PGothic" pitchFamily="34" charset="-128"/>
                </a:rPr>
                <a:t>Stupp</a:t>
              </a:r>
              <a:r>
                <a:rPr lang="en-US" altLang="ja-JP" sz="1350" dirty="0">
                  <a:solidFill>
                    <a:schemeClr val="bg1"/>
                  </a:solidFill>
                  <a:ea typeface="MS PGothic" pitchFamily="34" charset="-128"/>
                </a:rPr>
                <a:t>’ regimen). In MGMT methylated GBM39, LIS alone did not significantly extend survival, but LIS addition to the </a:t>
              </a:r>
              <a:r>
                <a:rPr lang="en-US" altLang="ja-JP" sz="1350" dirty="0" err="1">
                  <a:solidFill>
                    <a:schemeClr val="bg1"/>
                  </a:solidFill>
                  <a:ea typeface="MS PGothic" pitchFamily="34" charset="-128"/>
                </a:rPr>
                <a:t>Stupp</a:t>
              </a:r>
              <a:r>
                <a:rPr lang="en-US" altLang="ja-JP" sz="1350" dirty="0">
                  <a:solidFill>
                    <a:schemeClr val="bg1"/>
                  </a:solidFill>
                  <a:ea typeface="MS PGothic" pitchFamily="34" charset="-128"/>
                </a:rPr>
                <a:t> regimen doubled median survival (</a:t>
              </a:r>
              <a:r>
                <a:rPr lang="en-US" altLang="ja-JP" sz="1350" dirty="0" err="1">
                  <a:solidFill>
                    <a:schemeClr val="bg1"/>
                  </a:solidFill>
                  <a:ea typeface="MS PGothic" pitchFamily="34" charset="-128"/>
                </a:rPr>
                <a:t>Stupp</a:t>
              </a:r>
              <a:r>
                <a:rPr lang="en-US" altLang="ja-JP" sz="1350" dirty="0">
                  <a:solidFill>
                    <a:schemeClr val="bg1"/>
                  </a:solidFill>
                  <a:ea typeface="MS PGothic" pitchFamily="34" charset="-128"/>
                </a:rPr>
                <a:t> 249 days vs </a:t>
              </a:r>
              <a:r>
                <a:rPr lang="en-US" altLang="ja-JP" sz="1350" dirty="0" err="1">
                  <a:solidFill>
                    <a:schemeClr val="bg1"/>
                  </a:solidFill>
                  <a:ea typeface="MS PGothic" pitchFamily="34" charset="-128"/>
                </a:rPr>
                <a:t>Stupp</a:t>
              </a:r>
              <a:r>
                <a:rPr lang="en-US" altLang="ja-JP" sz="1350" dirty="0">
                  <a:solidFill>
                    <a:schemeClr val="bg1"/>
                  </a:solidFill>
                  <a:ea typeface="MS PGothic" pitchFamily="34" charset="-128"/>
                </a:rPr>
                <a:t>/LIS 502 days, p=0.0001). GBM150 demonstrated equal benefit from LIS alone or </a:t>
              </a:r>
              <a:r>
                <a:rPr lang="en-US" altLang="ja-JP" sz="1350" dirty="0" err="1">
                  <a:solidFill>
                    <a:schemeClr val="bg1"/>
                  </a:solidFill>
                  <a:ea typeface="MS PGothic" pitchFamily="34" charset="-128"/>
                </a:rPr>
                <a:t>Stupp</a:t>
              </a:r>
              <a:r>
                <a:rPr lang="en-US" altLang="ja-JP" sz="1350" dirty="0">
                  <a:solidFill>
                    <a:schemeClr val="bg1"/>
                  </a:solidFill>
                  <a:ea typeface="MS PGothic" pitchFamily="34" charset="-128"/>
                </a:rPr>
                <a:t> regimen (median 118 days vs 123 days, p=0.49). </a:t>
              </a:r>
              <a:r>
                <a:rPr lang="en-US" altLang="ja-JP" sz="1350" dirty="0" err="1">
                  <a:solidFill>
                    <a:schemeClr val="bg1"/>
                  </a:solidFill>
                  <a:ea typeface="MS PGothic" pitchFamily="34" charset="-128"/>
                </a:rPr>
                <a:t>Stupp</a:t>
              </a:r>
              <a:r>
                <a:rPr lang="en-US" altLang="ja-JP" sz="1350" dirty="0">
                  <a:solidFill>
                    <a:schemeClr val="bg1"/>
                  </a:solidFill>
                  <a:ea typeface="MS PGothic" pitchFamily="34" charset="-128"/>
                </a:rPr>
                <a:t>/LIS showed no additional survival benefit (median 98 days, p=0.97). In a second MGMT </a:t>
              </a:r>
              <a:r>
                <a:rPr lang="en-US" altLang="ja-JP" sz="1350" dirty="0" err="1">
                  <a:solidFill>
                    <a:schemeClr val="bg1"/>
                  </a:solidFill>
                  <a:ea typeface="MS PGothic" pitchFamily="34" charset="-128"/>
                </a:rPr>
                <a:t>unmethylated</a:t>
              </a:r>
              <a:r>
                <a:rPr lang="en-US" altLang="ja-JP" sz="1350" dirty="0">
                  <a:solidFill>
                    <a:schemeClr val="bg1"/>
                  </a:solidFill>
                  <a:ea typeface="MS PGothic" pitchFamily="34" charset="-128"/>
                </a:rPr>
                <a:t>, TMZ-resistant GBM26 PDX, LIS alone or combined with the </a:t>
              </a:r>
              <a:r>
                <a:rPr lang="en-US" altLang="ja-JP" sz="1350" dirty="0" err="1">
                  <a:solidFill>
                    <a:schemeClr val="bg1"/>
                  </a:solidFill>
                  <a:ea typeface="MS PGothic" pitchFamily="34" charset="-128"/>
                </a:rPr>
                <a:t>Stupp</a:t>
              </a:r>
              <a:r>
                <a:rPr lang="en-US" altLang="ja-JP" sz="1350" dirty="0">
                  <a:solidFill>
                    <a:schemeClr val="bg1"/>
                  </a:solidFill>
                  <a:ea typeface="MS PGothic" pitchFamily="34" charset="-128"/>
                </a:rPr>
                <a:t> regimen provided significant survival benefit: median survival 53 days for vehicle vs. 80 days for LIS (p=0.0001), 114 days for RT only (p&lt;0.0001), 147 days for RT/LIS (p=0.30 relative to RT), 121 days for ‘</a:t>
              </a:r>
              <a:r>
                <a:rPr lang="en-US" altLang="ja-JP" sz="1350" dirty="0" err="1">
                  <a:solidFill>
                    <a:schemeClr val="bg1"/>
                  </a:solidFill>
                  <a:ea typeface="MS PGothic" pitchFamily="34" charset="-128"/>
                </a:rPr>
                <a:t>Stupp</a:t>
              </a:r>
              <a:r>
                <a:rPr lang="en-US" altLang="ja-JP" sz="1350" dirty="0">
                  <a:solidFill>
                    <a:schemeClr val="bg1"/>
                  </a:solidFill>
                  <a:ea typeface="MS PGothic" pitchFamily="34" charset="-128"/>
                </a:rPr>
                <a:t>’ regimen alone (p=0.57 relative to RT), and 172 days for </a:t>
              </a:r>
              <a:r>
                <a:rPr lang="en-US" altLang="ja-JP" sz="1350" dirty="0" err="1">
                  <a:solidFill>
                    <a:schemeClr val="bg1"/>
                  </a:solidFill>
                  <a:ea typeface="MS PGothic" pitchFamily="34" charset="-128"/>
                </a:rPr>
                <a:t>Stupp</a:t>
              </a:r>
              <a:r>
                <a:rPr lang="en-US" altLang="ja-JP" sz="1350" dirty="0">
                  <a:solidFill>
                    <a:schemeClr val="bg1"/>
                  </a:solidFill>
                  <a:ea typeface="MS PGothic" pitchFamily="34" charset="-128"/>
                </a:rPr>
                <a:t>/LIS (p=0.04 relative to </a:t>
              </a:r>
              <a:r>
                <a:rPr lang="en-US" altLang="ja-JP" sz="1350" dirty="0" err="1">
                  <a:solidFill>
                    <a:schemeClr val="bg1"/>
                  </a:solidFill>
                  <a:ea typeface="MS PGothic" pitchFamily="34" charset="-128"/>
                </a:rPr>
                <a:t>Stupp</a:t>
              </a:r>
              <a:r>
                <a:rPr lang="en-US" altLang="ja-JP" sz="1350" dirty="0">
                  <a:solidFill>
                    <a:schemeClr val="bg1"/>
                  </a:solidFill>
                  <a:ea typeface="MS PGothic" pitchFamily="34" charset="-128"/>
                </a:rPr>
                <a:t>). A follow-up GBM39 study revealed a significant increase in the mitotic marker </a:t>
              </a:r>
              <a:r>
                <a:rPr lang="en-US" altLang="ja-JP" sz="1350" dirty="0" err="1">
                  <a:solidFill>
                    <a:schemeClr val="bg1"/>
                  </a:solidFill>
                  <a:ea typeface="MS PGothic" pitchFamily="34" charset="-128"/>
                </a:rPr>
                <a:t>phospho</a:t>
              </a:r>
              <a:r>
                <a:rPr lang="en-US" altLang="ja-JP" sz="1350" dirty="0">
                  <a:solidFill>
                    <a:schemeClr val="bg1"/>
                  </a:solidFill>
                  <a:ea typeface="MS PGothic" pitchFamily="34" charset="-128"/>
                </a:rPr>
                <a:t>-histone H3 with LIS treatment relative to vehicle-treated controls (p=0.01) while Ki67 levels were similar (p=0.15). This suggests that LIS induces a mitotic arrest associated with microtubule deregulation. Collectively, these data provide a strong rationale to evaluate </a:t>
              </a:r>
              <a:r>
                <a:rPr lang="en-US" altLang="ja-JP" sz="1350" dirty="0" err="1">
                  <a:solidFill>
                    <a:schemeClr val="bg1"/>
                  </a:solidFill>
                  <a:ea typeface="MS PGothic" pitchFamily="34" charset="-128"/>
                </a:rPr>
                <a:t>lisavanbulin</a:t>
              </a:r>
              <a:r>
                <a:rPr lang="en-US" altLang="ja-JP" sz="1350" dirty="0">
                  <a:solidFill>
                    <a:schemeClr val="bg1"/>
                  </a:solidFill>
                  <a:ea typeface="MS PGothic" pitchFamily="34" charset="-128"/>
                </a:rPr>
                <a:t> (BAL101553) with RT +/- TMZ in GBM and provided the basis for an ongoing Phase I clinical trial.</a:t>
              </a:r>
            </a:p>
          </p:txBody>
        </p:sp>
        <p:sp>
          <p:nvSpPr>
            <p:cNvPr id="13637" name="Text Box 325"/>
            <p:cNvSpPr txBox="1">
              <a:spLocks noChangeArrowheads="1"/>
            </p:cNvSpPr>
            <p:nvPr/>
          </p:nvSpPr>
          <p:spPr bwMode="auto">
            <a:xfrm>
              <a:off x="682626" y="4346575"/>
              <a:ext cx="5645150" cy="54768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  <a:extLst/>
          </p:spPr>
          <p:txBody>
            <a:bodyPr wrap="square" anchor="ctr" anchorCtr="1">
              <a:noAutofit/>
            </a:bodyPr>
            <a:lstStyle>
              <a:lvl1pPr defTabSz="2638425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defTabSz="2638425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defTabSz="2638425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defTabSz="2638425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defTabSz="2638425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defTabSz="26384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defTabSz="26384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defTabSz="26384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defTabSz="26384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200" b="1" dirty="0"/>
                <a:t>Abstract</a:t>
              </a:r>
            </a:p>
          </p:txBody>
        </p:sp>
      </p:grpSp>
      <p:sp>
        <p:nvSpPr>
          <p:cNvPr id="13790" name="Text Box 478"/>
          <p:cNvSpPr txBox="1">
            <a:spLocks noChangeArrowheads="1"/>
          </p:cNvSpPr>
          <p:nvPr/>
        </p:nvSpPr>
        <p:spPr bwMode="auto">
          <a:xfrm>
            <a:off x="29908500" y="15392400"/>
            <a:ext cx="2324100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rIns="0">
            <a:noAutofit/>
          </a:bodyPr>
          <a:lstStyle>
            <a:lvl1pPr defTabSz="3370263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defTabSz="3370263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defTabSz="3370263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defTabSz="3370263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defTabSz="3370263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defTabSz="3370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defTabSz="3370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defTabSz="3370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defTabSz="3370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/>
            <a:r>
              <a:rPr lang="en-US" sz="600" b="1" smtClean="0">
                <a:sym typeface="Symbol" pitchFamily="18" charset="2"/>
              </a:rPr>
              <a:t>© 2018 </a:t>
            </a:r>
            <a:r>
              <a:rPr lang="en-US" sz="600" b="1" dirty="0">
                <a:sym typeface="Symbol" pitchFamily="18" charset="2"/>
              </a:rPr>
              <a:t>Mayo Foundation for Medical Education and Research</a:t>
            </a:r>
          </a:p>
        </p:txBody>
      </p:sp>
      <p:sp>
        <p:nvSpPr>
          <p:cNvPr id="45" name="Rectangle 322"/>
          <p:cNvSpPr txBox="1">
            <a:spLocks noChangeArrowheads="1"/>
          </p:cNvSpPr>
          <p:nvPr/>
        </p:nvSpPr>
        <p:spPr bwMode="auto">
          <a:xfrm>
            <a:off x="3662362" y="2176022"/>
            <a:ext cx="26779538" cy="19926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28600" rIns="0" bIns="0" numCol="1" anchor="t" anchorCtr="0" compatLnSpc="1">
            <a:prstTxWarp prst="textNoShape">
              <a:avLst/>
            </a:prstTxWarp>
            <a:noAutofit/>
          </a:bodyPr>
          <a:lstStyle>
            <a:lvl1pPr marL="114300" indent="-114300" algn="l" defTabSz="3370263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Char char="•"/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0050" indent="-171450" algn="l" defTabSz="3370263" rtl="0" fontAlgn="base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  <a:cs typeface="+mn-cs"/>
              </a:defRPr>
            </a:lvl2pPr>
            <a:lvl3pPr marL="628650" indent="-114300" algn="l" defTabSz="3370263" rtl="0" fontAlgn="base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  <a:cs typeface="+mn-cs"/>
              </a:defRPr>
            </a:lvl3pPr>
            <a:lvl4pPr marL="742950" algn="l" defTabSz="3370263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+mn-lt"/>
                <a:cs typeface="+mn-cs"/>
              </a:defRPr>
            </a:lvl4pPr>
            <a:lvl5pPr marL="971550" algn="l" defTabSz="3370263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+mn-lt"/>
                <a:cs typeface="+mn-cs"/>
              </a:defRPr>
            </a:lvl5pPr>
            <a:lvl6pPr marL="1428750" algn="l" defTabSz="3370263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+mn-lt"/>
                <a:cs typeface="+mn-cs"/>
              </a:defRPr>
            </a:lvl6pPr>
            <a:lvl7pPr marL="1885950" algn="l" defTabSz="3370263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+mn-lt"/>
                <a:cs typeface="+mn-cs"/>
              </a:defRPr>
            </a:lvl7pPr>
            <a:lvl8pPr marL="2343150" algn="l" defTabSz="3370263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+mn-lt"/>
                <a:cs typeface="+mn-cs"/>
              </a:defRPr>
            </a:lvl8pPr>
            <a:lvl9pPr marL="2800350" algn="l" defTabSz="3370263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z="2600" b="1" dirty="0">
                <a:ea typeface="Times New Roman" pitchFamily="18" charset="0"/>
                <a:cs typeface="Calibri" pitchFamily="34" charset="0"/>
              </a:rPr>
              <a:t>Danielle M. Burgenske</a:t>
            </a:r>
            <a:r>
              <a:rPr lang="en-US" sz="2600" b="1" baseline="30000" dirty="0">
                <a:ea typeface="Times New Roman" pitchFamily="18" charset="0"/>
                <a:cs typeface="Calibri" pitchFamily="34" charset="0"/>
              </a:rPr>
              <a:t>1</a:t>
            </a:r>
            <a:r>
              <a:rPr lang="en-US" sz="2600" dirty="0">
                <a:ea typeface="Times New Roman" pitchFamily="18" charset="0"/>
                <a:cs typeface="Calibri" pitchFamily="34" charset="0"/>
              </a:rPr>
              <a:t>, Ann C. Mladek</a:t>
            </a:r>
            <a:r>
              <a:rPr lang="en-US" sz="2600" baseline="30000" dirty="0">
                <a:ea typeface="Times New Roman" pitchFamily="18" charset="0"/>
                <a:cs typeface="Calibri" pitchFamily="34" charset="0"/>
              </a:rPr>
              <a:t>1</a:t>
            </a:r>
            <a:r>
              <a:rPr lang="en-US" sz="2600" dirty="0">
                <a:ea typeface="Times New Roman" pitchFamily="18" charset="0"/>
                <a:cs typeface="Calibri" pitchFamily="34" charset="0"/>
              </a:rPr>
              <a:t>, Jenny L. Pokorny</a:t>
            </a:r>
            <a:r>
              <a:rPr lang="en-US" sz="2600" baseline="30000" dirty="0">
                <a:ea typeface="Times New Roman" pitchFamily="18" charset="0"/>
                <a:cs typeface="Calibri" pitchFamily="34" charset="0"/>
              </a:rPr>
              <a:t>2</a:t>
            </a:r>
            <a:r>
              <a:rPr lang="en-US" sz="2600" dirty="0">
                <a:ea typeface="Times New Roman" pitchFamily="18" charset="0"/>
                <a:cs typeface="Calibri" pitchFamily="34" charset="0"/>
              </a:rPr>
              <a:t>, Heidi A. Lane</a:t>
            </a:r>
            <a:r>
              <a:rPr lang="en-US" sz="2600" baseline="30000" dirty="0">
                <a:ea typeface="Times New Roman" pitchFamily="18" charset="0"/>
                <a:cs typeface="Calibri" pitchFamily="34" charset="0"/>
              </a:rPr>
              <a:t>3</a:t>
            </a:r>
            <a:r>
              <a:rPr lang="en-US" sz="2600" dirty="0">
                <a:ea typeface="Times New Roman" pitchFamily="18" charset="0"/>
                <a:cs typeface="Calibri" pitchFamily="34" charset="0"/>
              </a:rPr>
              <a:t>, Felix </a:t>
            </a:r>
            <a:r>
              <a:rPr lang="en-US" sz="2600" dirty="0" smtClean="0">
                <a:ea typeface="Times New Roman" pitchFamily="18" charset="0"/>
                <a:cs typeface="Calibri" pitchFamily="34" charset="0"/>
              </a:rPr>
              <a:t>Bachmann</a:t>
            </a:r>
            <a:r>
              <a:rPr lang="en-US" sz="2600" baseline="30000" dirty="0">
                <a:ea typeface="Times New Roman" pitchFamily="18" charset="0"/>
                <a:cs typeface="Calibri" pitchFamily="34" charset="0"/>
              </a:rPr>
              <a:t>3</a:t>
            </a:r>
            <a:r>
              <a:rPr lang="en-US" sz="2600" dirty="0" smtClean="0">
                <a:ea typeface="Times New Roman" pitchFamily="18" charset="0"/>
                <a:cs typeface="Calibri" pitchFamily="34" charset="0"/>
              </a:rPr>
              <a:t>, </a:t>
            </a:r>
            <a:r>
              <a:rPr lang="en-US" sz="2600" dirty="0">
                <a:ea typeface="Times New Roman" pitchFamily="18" charset="0"/>
                <a:cs typeface="Calibri" pitchFamily="34" charset="0"/>
              </a:rPr>
              <a:t>Rachael A. </a:t>
            </a:r>
            <a:r>
              <a:rPr lang="en-US" sz="2600" dirty="0" smtClean="0">
                <a:ea typeface="Times New Roman" pitchFamily="18" charset="0"/>
                <a:cs typeface="Calibri" pitchFamily="34" charset="0"/>
              </a:rPr>
              <a:t>Vaubel</a:t>
            </a:r>
            <a:r>
              <a:rPr lang="en-US" sz="2600" baseline="30000" dirty="0" smtClean="0">
                <a:ea typeface="Times New Roman" pitchFamily="18" charset="0"/>
                <a:cs typeface="Calibri" pitchFamily="34" charset="0"/>
              </a:rPr>
              <a:t>4</a:t>
            </a:r>
            <a:r>
              <a:rPr lang="en-US" sz="2600" dirty="0" smtClean="0">
                <a:ea typeface="Times New Roman" pitchFamily="18" charset="0"/>
                <a:cs typeface="Calibri" pitchFamily="34" charset="0"/>
              </a:rPr>
              <a:t>, </a:t>
            </a:r>
            <a:r>
              <a:rPr lang="en-US" sz="2600" dirty="0">
                <a:ea typeface="Times New Roman" pitchFamily="18" charset="0"/>
                <a:cs typeface="Calibri" pitchFamily="34" charset="0"/>
              </a:rPr>
              <a:t>Mark A. </a:t>
            </a:r>
            <a:r>
              <a:rPr lang="en-US" sz="2600" dirty="0" smtClean="0">
                <a:ea typeface="Times New Roman" pitchFamily="18" charset="0"/>
                <a:cs typeface="Calibri" pitchFamily="34" charset="0"/>
              </a:rPr>
              <a:t>Schroeder</a:t>
            </a:r>
            <a:r>
              <a:rPr lang="en-US" sz="2600" baseline="30000" dirty="0" smtClean="0">
                <a:ea typeface="Times New Roman" pitchFamily="18" charset="0"/>
                <a:cs typeface="Calibri" pitchFamily="34" charset="0"/>
              </a:rPr>
              <a:t>1</a:t>
            </a:r>
            <a:r>
              <a:rPr lang="en-US" sz="2600" dirty="0" smtClean="0">
                <a:ea typeface="Times New Roman" pitchFamily="18" charset="0"/>
                <a:cs typeface="Calibri" pitchFamily="34" charset="0"/>
              </a:rPr>
              <a:t>, </a:t>
            </a:r>
            <a:r>
              <a:rPr lang="en-US" sz="2600" dirty="0">
                <a:ea typeface="Times New Roman" pitchFamily="18" charset="0"/>
                <a:cs typeface="Calibri" pitchFamily="34" charset="0"/>
              </a:rPr>
              <a:t>Katrina K. </a:t>
            </a:r>
            <a:r>
              <a:rPr lang="en-US" sz="2600" dirty="0" smtClean="0">
                <a:ea typeface="Times New Roman" pitchFamily="18" charset="0"/>
                <a:cs typeface="Calibri" pitchFamily="34" charset="0"/>
              </a:rPr>
              <a:t>Bakken</a:t>
            </a:r>
            <a:r>
              <a:rPr lang="en-US" sz="2600" baseline="30000" dirty="0" smtClean="0">
                <a:ea typeface="Times New Roman" pitchFamily="18" charset="0"/>
                <a:cs typeface="Calibri" pitchFamily="34" charset="0"/>
              </a:rPr>
              <a:t>1</a:t>
            </a:r>
            <a:r>
              <a:rPr lang="en-US" sz="2600" dirty="0" smtClean="0">
                <a:ea typeface="Times New Roman" pitchFamily="18" charset="0"/>
                <a:cs typeface="Calibri" pitchFamily="34" charset="0"/>
              </a:rPr>
              <a:t>, </a:t>
            </a:r>
            <a:r>
              <a:rPr lang="en-US" sz="2600" dirty="0">
                <a:ea typeface="Times New Roman" pitchFamily="18" charset="0"/>
                <a:cs typeface="Calibri" pitchFamily="34" charset="0"/>
              </a:rPr>
              <a:t>Lihong </a:t>
            </a:r>
            <a:r>
              <a:rPr lang="en-US" sz="2600" dirty="0" smtClean="0">
                <a:ea typeface="Times New Roman" pitchFamily="18" charset="0"/>
                <a:cs typeface="Calibri" pitchFamily="34" charset="0"/>
              </a:rPr>
              <a:t>He</a:t>
            </a:r>
            <a:r>
              <a:rPr lang="en-US" sz="2600" baseline="30000" dirty="0" smtClean="0">
                <a:ea typeface="Times New Roman" pitchFamily="18" charset="0"/>
                <a:cs typeface="Calibri" pitchFamily="34" charset="0"/>
              </a:rPr>
              <a:t>1</a:t>
            </a:r>
            <a:r>
              <a:rPr lang="en-US" sz="2600" dirty="0" smtClean="0">
                <a:ea typeface="Times New Roman" pitchFamily="18" charset="0"/>
                <a:cs typeface="Calibri" pitchFamily="34" charset="0"/>
              </a:rPr>
              <a:t>, </a:t>
            </a:r>
            <a:r>
              <a:rPr lang="en-US" sz="2600" dirty="0">
                <a:ea typeface="Times New Roman" pitchFamily="18" charset="0"/>
                <a:cs typeface="Calibri" pitchFamily="34" charset="0"/>
              </a:rPr>
              <a:t>Zeng </a:t>
            </a:r>
            <a:r>
              <a:rPr lang="en-US" sz="2600" dirty="0" smtClean="0">
                <a:ea typeface="Times New Roman" pitchFamily="18" charset="0"/>
                <a:cs typeface="Calibri" pitchFamily="34" charset="0"/>
              </a:rPr>
              <a:t>Hu</a:t>
            </a:r>
            <a:r>
              <a:rPr lang="en-US" sz="2600" baseline="30000" dirty="0" smtClean="0">
                <a:ea typeface="Times New Roman" pitchFamily="18" charset="0"/>
                <a:cs typeface="Calibri" pitchFamily="34" charset="0"/>
              </a:rPr>
              <a:t>1</a:t>
            </a:r>
            <a:r>
              <a:rPr lang="en-US" sz="2600" dirty="0" smtClean="0">
                <a:ea typeface="Times New Roman" pitchFamily="18" charset="0"/>
                <a:cs typeface="Calibri" pitchFamily="34" charset="0"/>
              </a:rPr>
              <a:t>, </a:t>
            </a:r>
            <a:r>
              <a:rPr lang="en-US" sz="2600" dirty="0">
                <a:ea typeface="Times New Roman" pitchFamily="18" charset="0"/>
                <a:cs typeface="Calibri" pitchFamily="34" charset="0"/>
              </a:rPr>
              <a:t>Brett L. </a:t>
            </a:r>
            <a:r>
              <a:rPr lang="en-US" sz="2600" dirty="0" smtClean="0">
                <a:ea typeface="Times New Roman" pitchFamily="18" charset="0"/>
                <a:cs typeface="Calibri" pitchFamily="34" charset="0"/>
              </a:rPr>
              <a:t>Carlson</a:t>
            </a:r>
            <a:r>
              <a:rPr lang="en-US" sz="2600" baseline="30000" dirty="0" smtClean="0">
                <a:ea typeface="Times New Roman" pitchFamily="18" charset="0"/>
                <a:cs typeface="Calibri" pitchFamily="34" charset="0"/>
              </a:rPr>
              <a:t>1</a:t>
            </a:r>
            <a:r>
              <a:rPr lang="en-US" sz="2600" dirty="0" smtClean="0">
                <a:ea typeface="Times New Roman" pitchFamily="18" charset="0"/>
                <a:cs typeface="Calibri" pitchFamily="34" charset="0"/>
              </a:rPr>
              <a:t>, </a:t>
            </a:r>
            <a:r>
              <a:rPr lang="en-US" sz="2600" dirty="0">
                <a:ea typeface="Times New Roman" pitchFamily="18" charset="0"/>
                <a:cs typeface="Calibri" pitchFamily="34" charset="0"/>
              </a:rPr>
              <a:t>Surabhi </a:t>
            </a:r>
            <a:r>
              <a:rPr lang="en-US" sz="2600" dirty="0" smtClean="0">
                <a:ea typeface="Times New Roman" pitchFamily="18" charset="0"/>
                <a:cs typeface="Calibri" pitchFamily="34" charset="0"/>
              </a:rPr>
              <a:t>Talele</a:t>
            </a:r>
            <a:r>
              <a:rPr lang="en-US" sz="2600" baseline="30000" dirty="0" smtClean="0">
                <a:ea typeface="Times New Roman" pitchFamily="18" charset="0"/>
                <a:cs typeface="Calibri" pitchFamily="34" charset="0"/>
              </a:rPr>
              <a:t>5</a:t>
            </a:r>
            <a:r>
              <a:rPr lang="en-US" sz="2600" dirty="0" smtClean="0">
                <a:ea typeface="Times New Roman" pitchFamily="18" charset="0"/>
                <a:cs typeface="Calibri" pitchFamily="34" charset="0"/>
              </a:rPr>
              <a:t>, </a:t>
            </a:r>
            <a:r>
              <a:rPr lang="en-US" sz="2600" dirty="0">
                <a:ea typeface="Times New Roman" pitchFamily="18" charset="0"/>
                <a:cs typeface="Calibri" pitchFamily="34" charset="0"/>
              </a:rPr>
              <a:t>Gautham </a:t>
            </a:r>
            <a:r>
              <a:rPr lang="en-US" sz="2600" dirty="0" smtClean="0">
                <a:ea typeface="Times New Roman" pitchFamily="18" charset="0"/>
                <a:cs typeface="Calibri" pitchFamily="34" charset="0"/>
              </a:rPr>
              <a:t>Gampa</a:t>
            </a:r>
            <a:r>
              <a:rPr lang="en-US" sz="2600" baseline="30000" dirty="0" smtClean="0">
                <a:ea typeface="Times New Roman" pitchFamily="18" charset="0"/>
                <a:cs typeface="Calibri" pitchFamily="34" charset="0"/>
              </a:rPr>
              <a:t>5</a:t>
            </a:r>
            <a:r>
              <a:rPr lang="en-US" sz="2600" dirty="0" smtClean="0">
                <a:ea typeface="Times New Roman" pitchFamily="18" charset="0"/>
                <a:cs typeface="Calibri" pitchFamily="34" charset="0"/>
              </a:rPr>
              <a:t>, </a:t>
            </a:r>
            <a:r>
              <a:rPr lang="en-US" sz="2600" dirty="0">
                <a:ea typeface="Times New Roman" pitchFamily="18" charset="0"/>
                <a:cs typeface="Calibri" pitchFamily="34" charset="0"/>
              </a:rPr>
              <a:t>Matthew L. </a:t>
            </a:r>
            <a:r>
              <a:rPr lang="en-US" sz="2600" dirty="0" smtClean="0">
                <a:ea typeface="Times New Roman" pitchFamily="18" charset="0"/>
                <a:cs typeface="Calibri" pitchFamily="34" charset="0"/>
              </a:rPr>
              <a:t>Kosel</a:t>
            </a:r>
            <a:r>
              <a:rPr lang="en-US" sz="2600" baseline="30000" dirty="0" smtClean="0">
                <a:ea typeface="Times New Roman" pitchFamily="18" charset="0"/>
                <a:cs typeface="Calibri" pitchFamily="34" charset="0"/>
              </a:rPr>
              <a:t>6</a:t>
            </a:r>
            <a:r>
              <a:rPr lang="en-US" sz="2600" dirty="0" smtClean="0">
                <a:ea typeface="Times New Roman" pitchFamily="18" charset="0"/>
                <a:cs typeface="Calibri" pitchFamily="34" charset="0"/>
              </a:rPr>
              <a:t>, </a:t>
            </a:r>
            <a:r>
              <a:rPr lang="en-US" sz="2600" dirty="0">
                <a:ea typeface="Times New Roman" pitchFamily="18" charset="0"/>
                <a:cs typeface="Calibri" pitchFamily="34" charset="0"/>
              </a:rPr>
              <a:t>Paul A. </a:t>
            </a:r>
            <a:r>
              <a:rPr lang="en-US" sz="2600" dirty="0" smtClean="0">
                <a:ea typeface="Times New Roman" pitchFamily="18" charset="0"/>
                <a:cs typeface="Calibri" pitchFamily="34" charset="0"/>
              </a:rPr>
              <a:t>Decker</a:t>
            </a:r>
            <a:r>
              <a:rPr lang="en-US" sz="2600" baseline="30000" dirty="0" smtClean="0">
                <a:ea typeface="Times New Roman" pitchFamily="18" charset="0"/>
                <a:cs typeface="Calibri" pitchFamily="34" charset="0"/>
              </a:rPr>
              <a:t>6</a:t>
            </a:r>
            <a:r>
              <a:rPr lang="en-US" sz="2600" dirty="0" smtClean="0">
                <a:ea typeface="Times New Roman" pitchFamily="18" charset="0"/>
                <a:cs typeface="Calibri" pitchFamily="34" charset="0"/>
              </a:rPr>
              <a:t>, </a:t>
            </a:r>
            <a:r>
              <a:rPr lang="en-US" sz="2600" dirty="0">
                <a:ea typeface="Times New Roman" pitchFamily="18" charset="0"/>
                <a:cs typeface="Calibri" pitchFamily="34" charset="0"/>
              </a:rPr>
              <a:t>Jeanette E. </a:t>
            </a:r>
            <a:r>
              <a:rPr lang="en-US" sz="2600" dirty="0" smtClean="0">
                <a:ea typeface="Times New Roman" pitchFamily="18" charset="0"/>
                <a:cs typeface="Calibri" pitchFamily="34" charset="0"/>
              </a:rPr>
              <a:t>Eckel-Passow</a:t>
            </a:r>
            <a:r>
              <a:rPr lang="en-US" sz="2600" baseline="30000" dirty="0" smtClean="0">
                <a:ea typeface="Times New Roman" pitchFamily="18" charset="0"/>
                <a:cs typeface="Calibri" pitchFamily="34" charset="0"/>
              </a:rPr>
              <a:t>6</a:t>
            </a:r>
            <a:r>
              <a:rPr lang="en-US" sz="2600" dirty="0" smtClean="0">
                <a:ea typeface="Times New Roman" pitchFamily="18" charset="0"/>
                <a:cs typeface="Calibri" pitchFamily="34" charset="0"/>
              </a:rPr>
              <a:t>, </a:t>
            </a:r>
            <a:r>
              <a:rPr lang="en-US" sz="2600" dirty="0">
                <a:ea typeface="Times New Roman" pitchFamily="18" charset="0"/>
                <a:cs typeface="Calibri" pitchFamily="34" charset="0"/>
              </a:rPr>
              <a:t>William F. </a:t>
            </a:r>
            <a:r>
              <a:rPr lang="en-US" sz="2600" dirty="0" smtClean="0">
                <a:ea typeface="Times New Roman" pitchFamily="18" charset="0"/>
                <a:cs typeface="Calibri" pitchFamily="34" charset="0"/>
              </a:rPr>
              <a:t>Elmquist</a:t>
            </a:r>
            <a:r>
              <a:rPr lang="en-US" sz="2600" baseline="30000" dirty="0" smtClean="0">
                <a:ea typeface="Times New Roman" pitchFamily="18" charset="0"/>
                <a:cs typeface="Calibri" pitchFamily="34" charset="0"/>
              </a:rPr>
              <a:t>5</a:t>
            </a:r>
            <a:r>
              <a:rPr lang="en-US" sz="2600" dirty="0" smtClean="0">
                <a:ea typeface="Times New Roman" pitchFamily="18" charset="0"/>
                <a:cs typeface="Calibri" pitchFamily="34" charset="0"/>
              </a:rPr>
              <a:t>, </a:t>
            </a:r>
            <a:r>
              <a:rPr lang="en-US" sz="2600" dirty="0">
                <a:ea typeface="Times New Roman" pitchFamily="18" charset="0"/>
                <a:cs typeface="Calibri" pitchFamily="34" charset="0"/>
              </a:rPr>
              <a:t>Jann N. </a:t>
            </a:r>
            <a:r>
              <a:rPr lang="en-US" sz="2600" dirty="0" smtClean="0">
                <a:ea typeface="Times New Roman" pitchFamily="18" charset="0"/>
                <a:cs typeface="Calibri" pitchFamily="34" charset="0"/>
              </a:rPr>
              <a:t>Sarkaria</a:t>
            </a:r>
            <a:r>
              <a:rPr lang="en-US" sz="2600" baseline="30000" dirty="0" smtClean="0">
                <a:ea typeface="Times New Roman" pitchFamily="18" charset="0"/>
                <a:cs typeface="Calibri" pitchFamily="34" charset="0"/>
              </a:rPr>
              <a:t>1</a:t>
            </a:r>
          </a:p>
          <a:p>
            <a:pPr marL="0" indent="0" algn="ctr">
              <a:buNone/>
            </a:pPr>
            <a:r>
              <a:rPr lang="en-US" sz="2600" baseline="30000" dirty="0">
                <a:ea typeface="Times New Roman" pitchFamily="18" charset="0"/>
                <a:cs typeface="Calibri" pitchFamily="34" charset="0"/>
              </a:rPr>
              <a:t>1</a:t>
            </a:r>
            <a:r>
              <a:rPr lang="en-US" sz="2600" dirty="0" smtClean="0">
                <a:ea typeface="Times New Roman" pitchFamily="18" charset="0"/>
                <a:cs typeface="Calibri" pitchFamily="34" charset="0"/>
              </a:rPr>
              <a:t>Division </a:t>
            </a:r>
            <a:r>
              <a:rPr lang="en-US" sz="2600" dirty="0">
                <a:ea typeface="Times New Roman" pitchFamily="18" charset="0"/>
                <a:cs typeface="Calibri" pitchFamily="34" charset="0"/>
              </a:rPr>
              <a:t>of </a:t>
            </a:r>
            <a:r>
              <a:rPr lang="en-US" sz="2600" dirty="0" smtClean="0">
                <a:ea typeface="Times New Roman" pitchFamily="18" charset="0"/>
                <a:cs typeface="Calibri" pitchFamily="34" charset="0"/>
              </a:rPr>
              <a:t>Radiation Oncology, Mayo Clinic, Rochester, MN, </a:t>
            </a:r>
            <a:r>
              <a:rPr lang="en-US" sz="2600" baseline="30000" dirty="0" smtClean="0">
                <a:ea typeface="Times New Roman" pitchFamily="18" charset="0"/>
                <a:cs typeface="Calibri" pitchFamily="34" charset="0"/>
              </a:rPr>
              <a:t>2</a:t>
            </a:r>
            <a:r>
              <a:rPr lang="en-US" sz="2600" dirty="0" smtClean="0">
                <a:ea typeface="Times New Roman" pitchFamily="18" charset="0"/>
                <a:cs typeface="Calibri" pitchFamily="34" charset="0"/>
              </a:rPr>
              <a:t>OncoMed Pharmaceuticals, Redwood City, CA, </a:t>
            </a:r>
            <a:r>
              <a:rPr lang="en-US" sz="2600" baseline="30000" dirty="0" smtClean="0">
                <a:ea typeface="Times New Roman" pitchFamily="18" charset="0"/>
                <a:cs typeface="Calibri" pitchFamily="34" charset="0"/>
              </a:rPr>
              <a:t>3</a:t>
            </a:r>
            <a:r>
              <a:rPr lang="en-US" sz="2600" dirty="0" smtClean="0">
                <a:ea typeface="Times New Roman" pitchFamily="18" charset="0"/>
                <a:cs typeface="Calibri" pitchFamily="34" charset="0"/>
              </a:rPr>
              <a:t>Basilea </a:t>
            </a:r>
            <a:r>
              <a:rPr lang="en-US" sz="2600" dirty="0" err="1" smtClean="0">
                <a:ea typeface="Times New Roman" pitchFamily="18" charset="0"/>
                <a:cs typeface="Calibri" pitchFamily="34" charset="0"/>
              </a:rPr>
              <a:t>Pharmaceutica</a:t>
            </a:r>
            <a:r>
              <a:rPr lang="en-US" sz="2600" dirty="0" smtClean="0">
                <a:ea typeface="Times New Roman" pitchFamily="18" charset="0"/>
                <a:cs typeface="Calibri" pitchFamily="34" charset="0"/>
              </a:rPr>
              <a:t> International Ltd, Basel, Switzerland, </a:t>
            </a:r>
            <a:r>
              <a:rPr lang="en-US" sz="2600" baseline="30000" dirty="0" smtClean="0">
                <a:ea typeface="Times New Roman" pitchFamily="18" charset="0"/>
                <a:cs typeface="Calibri" pitchFamily="34" charset="0"/>
              </a:rPr>
              <a:t>4</a:t>
            </a:r>
            <a:r>
              <a:rPr lang="en-US" sz="2600" dirty="0" smtClean="0">
                <a:ea typeface="Times New Roman" pitchFamily="18" charset="0"/>
                <a:cs typeface="Calibri" pitchFamily="34" charset="0"/>
              </a:rPr>
              <a:t>Division of Laboratory Genetics and Genomics, Mayo Clinic, Rochester, MN, </a:t>
            </a:r>
            <a:r>
              <a:rPr lang="en-US" sz="2600" baseline="30000" dirty="0" smtClean="0">
                <a:ea typeface="Times New Roman" pitchFamily="18" charset="0"/>
                <a:cs typeface="Calibri" pitchFamily="34" charset="0"/>
              </a:rPr>
              <a:t>5</a:t>
            </a:r>
            <a:r>
              <a:rPr lang="en-US" sz="2600" dirty="0" smtClean="0">
                <a:ea typeface="Times New Roman" pitchFamily="18" charset="0"/>
                <a:cs typeface="Calibri" pitchFamily="34" charset="0"/>
              </a:rPr>
              <a:t>Department of Pharmaceutics, Minneapolis, MN,</a:t>
            </a:r>
            <a:r>
              <a:rPr lang="en-US" sz="2600" baseline="30000" dirty="0" smtClean="0">
                <a:ea typeface="Times New Roman" pitchFamily="18" charset="0"/>
                <a:cs typeface="Calibri" pitchFamily="34" charset="0"/>
              </a:rPr>
              <a:t> 6</a:t>
            </a:r>
            <a:r>
              <a:rPr lang="en-US" sz="2600" dirty="0" smtClean="0">
                <a:ea typeface="Times New Roman" pitchFamily="18" charset="0"/>
                <a:cs typeface="Calibri" pitchFamily="34" charset="0"/>
              </a:rPr>
              <a:t>Division of Biostatisticians, Mayo Clinic, Rochester, MN.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7097237" y="4346575"/>
            <a:ext cx="5746750" cy="4725845"/>
            <a:chOff x="6994525" y="4346575"/>
            <a:chExt cx="5746750" cy="4725845"/>
          </a:xfrm>
        </p:grpSpPr>
        <p:sp>
          <p:nvSpPr>
            <p:cNvPr id="13697" name="Rectangle 385"/>
            <p:cNvSpPr>
              <a:spLocks noChangeArrowheads="1"/>
            </p:cNvSpPr>
            <p:nvPr/>
          </p:nvSpPr>
          <p:spPr bwMode="auto">
            <a:xfrm>
              <a:off x="6994525" y="4882826"/>
              <a:ext cx="5746750" cy="3858581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square" anchor="ctr">
              <a:noAutofit/>
            </a:bodyPr>
            <a:lstStyle/>
            <a:p>
              <a:endParaRPr lang="en-US"/>
            </a:p>
          </p:txBody>
        </p:sp>
        <p:sp>
          <p:nvSpPr>
            <p:cNvPr id="13644" name="Text Box 332"/>
            <p:cNvSpPr txBox="1">
              <a:spLocks noChangeArrowheads="1"/>
            </p:cNvSpPr>
            <p:nvPr/>
          </p:nvSpPr>
          <p:spPr bwMode="auto">
            <a:xfrm>
              <a:off x="6994525" y="4346575"/>
              <a:ext cx="5746750" cy="54768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  <a:extLst/>
          </p:spPr>
          <p:txBody>
            <a:bodyPr wrap="square" anchor="ctr" anchorCtr="1">
              <a:noAutofit/>
            </a:bodyPr>
            <a:lstStyle>
              <a:lvl1pPr defTabSz="2638425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defTabSz="2638425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defTabSz="2638425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defTabSz="2638425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defTabSz="2638425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defTabSz="26384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defTabSz="26384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defTabSz="26384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defTabSz="26384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</a:pPr>
              <a:r>
                <a:rPr lang="en-US" sz="2200" b="1" dirty="0"/>
                <a:t>Structure and Brain Distribution</a:t>
              </a:r>
            </a:p>
          </p:txBody>
        </p:sp>
        <p:sp>
          <p:nvSpPr>
            <p:cNvPr id="13699" name="Text Box 387"/>
            <p:cNvSpPr txBox="1">
              <a:spLocks noChangeArrowheads="1"/>
            </p:cNvSpPr>
            <p:nvPr/>
          </p:nvSpPr>
          <p:spPr bwMode="auto">
            <a:xfrm>
              <a:off x="7169167" y="7045015"/>
              <a:ext cx="5429249" cy="2027405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square">
              <a:noAutofit/>
            </a:bodyPr>
            <a:lstStyle>
              <a:lvl1pPr defTabSz="2638425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defTabSz="2638425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defTabSz="2638425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defTabSz="2638425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defTabSz="2638425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defTabSz="26384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defTabSz="26384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defTabSz="26384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defTabSz="26384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just"/>
              <a:r>
                <a:rPr lang="en-US" sz="1100" b="1" dirty="0">
                  <a:solidFill>
                    <a:schemeClr val="bg1"/>
                  </a:solidFill>
                </a:rPr>
                <a:t>Left.  </a:t>
              </a:r>
              <a:r>
                <a:rPr lang="en-US" sz="1100" dirty="0" smtClean="0">
                  <a:solidFill>
                    <a:schemeClr val="bg1"/>
                  </a:solidFill>
                </a:rPr>
                <a:t>LIS </a:t>
              </a:r>
              <a:r>
                <a:rPr lang="en-US" sz="1100" dirty="0">
                  <a:solidFill>
                    <a:schemeClr val="bg1"/>
                  </a:solidFill>
                </a:rPr>
                <a:t>is a water-soluble prodrug of BAL27862 currently in Phase I/II clinical trials for adult patients with GBM and advanced solid </a:t>
              </a:r>
              <a:r>
                <a:rPr lang="en-US" sz="1100" dirty="0" smtClean="0">
                  <a:solidFill>
                    <a:schemeClr val="bg1"/>
                  </a:solidFill>
                </a:rPr>
                <a:t>tumors. Given </a:t>
              </a:r>
              <a:r>
                <a:rPr lang="en-US" sz="1100" dirty="0">
                  <a:solidFill>
                    <a:schemeClr val="bg1"/>
                  </a:solidFill>
                </a:rPr>
                <a:t>both orally and intravenously, </a:t>
              </a:r>
              <a:r>
                <a:rPr lang="en-US" sz="1100" dirty="0" smtClean="0">
                  <a:solidFill>
                    <a:schemeClr val="bg1"/>
                  </a:solidFill>
                </a:rPr>
                <a:t>LIS </a:t>
              </a:r>
              <a:r>
                <a:rPr lang="en-US" sz="1100" dirty="0">
                  <a:solidFill>
                    <a:schemeClr val="bg1"/>
                  </a:solidFill>
                </a:rPr>
                <a:t>is being evaluated as a single agent and in combination with standard radiation </a:t>
              </a:r>
              <a:r>
                <a:rPr lang="en-US" sz="1100" dirty="0" smtClean="0">
                  <a:solidFill>
                    <a:schemeClr val="bg1"/>
                  </a:solidFill>
                </a:rPr>
                <a:t>regimens.  </a:t>
              </a:r>
            </a:p>
            <a:p>
              <a:pPr algn="just"/>
              <a:r>
                <a:rPr lang="en-US" sz="1100" b="1" dirty="0" smtClean="0">
                  <a:solidFill>
                    <a:schemeClr val="bg1"/>
                  </a:solidFill>
                </a:rPr>
                <a:t>Right</a:t>
              </a:r>
              <a:r>
                <a:rPr lang="en-US" sz="1100" b="1" dirty="0">
                  <a:solidFill>
                    <a:schemeClr val="bg1"/>
                  </a:solidFill>
                </a:rPr>
                <a:t>.  </a:t>
              </a:r>
              <a:r>
                <a:rPr lang="en-US" sz="1100" dirty="0">
                  <a:solidFill>
                    <a:schemeClr val="bg1"/>
                  </a:solidFill>
                </a:rPr>
                <a:t>FVB </a:t>
              </a:r>
              <a:r>
                <a:rPr lang="en-US" sz="1100" dirty="0" smtClean="0">
                  <a:solidFill>
                    <a:schemeClr val="bg1"/>
                  </a:solidFill>
                </a:rPr>
                <a:t>mouse strain – wild-type (WT) </a:t>
              </a:r>
              <a:r>
                <a:rPr lang="en-US" sz="1100" dirty="0">
                  <a:solidFill>
                    <a:schemeClr val="bg1"/>
                  </a:solidFill>
                </a:rPr>
                <a:t>and </a:t>
              </a:r>
              <a:r>
                <a:rPr lang="en-US" sz="1100" dirty="0" smtClean="0">
                  <a:solidFill>
                    <a:schemeClr val="bg1"/>
                  </a:solidFill>
                </a:rPr>
                <a:t>MDR1a-</a:t>
              </a:r>
              <a:r>
                <a:rPr lang="en-US" sz="1100" dirty="0">
                  <a:solidFill>
                    <a:schemeClr val="bg1"/>
                  </a:solidFill>
                </a:rPr>
                <a:t>/-:MDR1b-/-:BCRP1-/- triple-knockout (TKO</a:t>
              </a:r>
              <a:r>
                <a:rPr lang="en-US" sz="1100" dirty="0" smtClean="0">
                  <a:solidFill>
                    <a:schemeClr val="bg1"/>
                  </a:solidFill>
                </a:rPr>
                <a:t>) mice </a:t>
              </a:r>
              <a:r>
                <a:rPr lang="en-US" sz="1100" dirty="0">
                  <a:solidFill>
                    <a:schemeClr val="bg1"/>
                  </a:solidFill>
                </a:rPr>
                <a:t>were given a single dose of 30 mg/kg </a:t>
              </a:r>
              <a:r>
                <a:rPr lang="en-US" sz="1100" dirty="0" smtClean="0">
                  <a:solidFill>
                    <a:schemeClr val="bg1"/>
                  </a:solidFill>
                </a:rPr>
                <a:t>LIS </a:t>
              </a:r>
              <a:r>
                <a:rPr lang="en-US" sz="1100" dirty="0">
                  <a:solidFill>
                    <a:schemeClr val="bg1"/>
                  </a:solidFill>
                </a:rPr>
                <a:t>orally and sacrificed 2 and 6h post-dose (n=4/</a:t>
              </a:r>
              <a:r>
                <a:rPr lang="en-US" sz="1100" dirty="0" err="1">
                  <a:solidFill>
                    <a:schemeClr val="bg1"/>
                  </a:solidFill>
                </a:rPr>
                <a:t>timepoint</a:t>
              </a:r>
              <a:r>
                <a:rPr lang="en-US" sz="1100" dirty="0" smtClean="0">
                  <a:solidFill>
                    <a:schemeClr val="bg1"/>
                  </a:solidFill>
                </a:rPr>
                <a:t>). Following </a:t>
              </a:r>
              <a:r>
                <a:rPr lang="en-US" sz="1100" dirty="0">
                  <a:solidFill>
                    <a:schemeClr val="bg1"/>
                  </a:solidFill>
                </a:rPr>
                <a:t>plasma and brain collection, samples were homogenized and levels of the active metabolite BAL27862 were measured via </a:t>
              </a:r>
              <a:r>
                <a:rPr lang="en-US" sz="1100" dirty="0" smtClean="0">
                  <a:solidFill>
                    <a:schemeClr val="bg1"/>
                  </a:solidFill>
                </a:rPr>
                <a:t>LC-MS/MS</a:t>
              </a:r>
              <a:r>
                <a:rPr lang="en-US" sz="1100" dirty="0">
                  <a:solidFill>
                    <a:schemeClr val="bg1"/>
                  </a:solidFill>
                </a:rPr>
                <a:t>. </a:t>
              </a:r>
              <a:r>
                <a:rPr lang="en-US" sz="1100" dirty="0" err="1">
                  <a:solidFill>
                    <a:schemeClr val="bg1"/>
                  </a:solidFill>
                </a:rPr>
                <a:t>Kruskal</a:t>
              </a:r>
              <a:r>
                <a:rPr lang="en-US" sz="1100" dirty="0">
                  <a:solidFill>
                    <a:schemeClr val="bg1"/>
                  </a:solidFill>
                </a:rPr>
                <a:t>-Wallis test was used to compare groups.</a:t>
              </a:r>
            </a:p>
          </p:txBody>
        </p:sp>
        <p:pic>
          <p:nvPicPr>
            <p:cNvPr id="40" name="Picture 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06868" y="4983962"/>
              <a:ext cx="1027113" cy="19389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1" name="Picture 4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88855" y="5172953"/>
              <a:ext cx="2218133" cy="1687151"/>
            </a:xfrm>
            <a:prstGeom prst="rect">
              <a:avLst/>
            </a:prstGeom>
          </p:spPr>
        </p:pic>
      </p:grpSp>
      <p:sp>
        <p:nvSpPr>
          <p:cNvPr id="59" name="Text Box 332"/>
          <p:cNvSpPr txBox="1">
            <a:spLocks noChangeArrowheads="1"/>
          </p:cNvSpPr>
          <p:nvPr/>
        </p:nvSpPr>
        <p:spPr bwMode="auto">
          <a:xfrm>
            <a:off x="7090888" y="9007351"/>
            <a:ext cx="12189936" cy="54768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  <a:extLst/>
        </p:spPr>
        <p:txBody>
          <a:bodyPr wrap="square" anchor="ctr" anchorCtr="1">
            <a:noAutofit/>
          </a:bodyPr>
          <a:lstStyle>
            <a:lvl1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</a:pPr>
            <a:r>
              <a:rPr lang="en-US" sz="2200" b="1" dirty="0" smtClean="0"/>
              <a:t>Efficacy of LIS monotherapy in </a:t>
            </a:r>
            <a:r>
              <a:rPr lang="en-US" sz="2200" b="1" dirty="0" err="1" smtClean="0"/>
              <a:t>orthotopic</a:t>
            </a:r>
            <a:r>
              <a:rPr lang="en-US" sz="2200" b="1" dirty="0" smtClean="0"/>
              <a:t> GBM PDX models</a:t>
            </a:r>
            <a:endParaRPr lang="en-US" sz="2200" b="1" dirty="0"/>
          </a:p>
        </p:txBody>
      </p:sp>
      <p:sp>
        <p:nvSpPr>
          <p:cNvPr id="61" name="Text Box 540"/>
          <p:cNvSpPr txBox="1">
            <a:spLocks noChangeArrowheads="1"/>
          </p:cNvSpPr>
          <p:nvPr/>
        </p:nvSpPr>
        <p:spPr bwMode="auto">
          <a:xfrm>
            <a:off x="7090887" y="9569617"/>
            <a:ext cx="12189936" cy="593738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/>
        </p:spPr>
        <p:txBody>
          <a:bodyPr wrap="square" lIns="257779" tIns="257779" rIns="257779" bIns="257779">
            <a:noAutofit/>
          </a:bodyPr>
          <a:lstStyle>
            <a:lvl1pPr marL="114300" algn="l" defTabSz="4572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1257300" indent="-400050" algn="l" defTabSz="4572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371600" algn="l" defTabSz="4572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485900" algn="l" defTabSz="4572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defTabSz="4572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Aft>
                <a:spcPct val="30000"/>
              </a:spcAft>
              <a:buClrTx/>
              <a:buSzTx/>
              <a:buFont typeface="Wingdings" pitchFamily="2" charset="2"/>
              <a:buNone/>
            </a:pPr>
            <a:endParaRPr lang="en-US" altLang="ja-JP" sz="2600" dirty="0">
              <a:solidFill>
                <a:schemeClr val="bg1"/>
              </a:solidFill>
              <a:ea typeface="MS PGothic" pitchFamily="34" charset="-128"/>
            </a:endParaRPr>
          </a:p>
        </p:txBody>
      </p:sp>
      <p:graphicFrame>
        <p:nvGraphicFramePr>
          <p:cNvPr id="60" name="Table 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4584797"/>
              </p:ext>
            </p:extLst>
          </p:nvPr>
        </p:nvGraphicFramePr>
        <p:xfrm>
          <a:off x="7207884" y="9569617"/>
          <a:ext cx="12072939" cy="555873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15501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89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34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73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558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864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1799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1426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13885">
                <a:tc gridSpan="2">
                  <a:txBody>
                    <a:bodyPr/>
                    <a:lstStyle/>
                    <a:p>
                      <a:pPr algn="ctr" rtl="0" fontAlgn="b"/>
                      <a:endParaRPr lang="en-US" sz="16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Median survival </a:t>
                      </a:r>
                    </a:p>
                    <a:p>
                      <a:pPr algn="ctr" rtl="0" fontAlgn="b"/>
                      <a:r>
                        <a:rPr lang="en-US" sz="16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(days)</a:t>
                      </a:r>
                      <a:endParaRPr lang="en-US" sz="16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Mean survival ± SD</a:t>
                      </a:r>
                    </a:p>
                    <a:p>
                      <a:pPr algn="ctr" rtl="0" fontAlgn="b"/>
                      <a:r>
                        <a:rPr lang="en-US" sz="16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(days)</a:t>
                      </a:r>
                      <a:endParaRPr lang="en-US" sz="1600" b="1" i="0" u="none" strike="noStrike" dirty="0" smtClean="0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ysClr val="windowText" lastClr="000000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388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Line</a:t>
                      </a:r>
                      <a:endParaRPr lang="en-US" sz="16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MGMT</a:t>
                      </a:r>
                      <a:r>
                        <a:rPr lang="en-US" sz="1600" b="1" u="none" strike="noStrike" baseline="0" dirty="0" smtClean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1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promoter status</a:t>
                      </a:r>
                      <a:endParaRPr lang="en-US" sz="16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Placebo</a:t>
                      </a:r>
                      <a:endParaRPr lang="en-US" sz="16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LIS</a:t>
                      </a:r>
                      <a:endParaRPr lang="en-US" sz="16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Placebo </a:t>
                      </a:r>
                      <a:endParaRPr lang="en-US" sz="1600" b="1" i="0" u="none" strike="noStrike" dirty="0" smtClean="0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LIS </a:t>
                      </a:r>
                      <a:endParaRPr lang="en-US" sz="1600" b="1" i="0" u="none" strike="noStrike" dirty="0" smtClean="0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p-value</a:t>
                      </a:r>
                      <a:endParaRPr lang="en-US" sz="16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Change </a:t>
                      </a:r>
                      <a:r>
                        <a:rPr lang="en-US" sz="1600" b="1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(%)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6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GBM6</a:t>
                      </a:r>
                      <a:endParaRPr 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err="1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unmethylated</a:t>
                      </a:r>
                      <a:endParaRPr 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48</a:t>
                      </a:r>
                      <a:endParaRPr 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60</a:t>
                      </a:r>
                      <a:endParaRPr 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47 ± 4</a:t>
                      </a:r>
                      <a:endParaRPr 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58 ± 10</a:t>
                      </a:r>
                      <a:endParaRPr 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&lt;0.01</a:t>
                      </a:r>
                      <a:endParaRPr 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24%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36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GBM8</a:t>
                      </a:r>
                      <a:endParaRPr 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methylated</a:t>
                      </a:r>
                      <a:endParaRPr 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47</a:t>
                      </a:r>
                      <a:endParaRPr 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64</a:t>
                      </a:r>
                      <a:endParaRPr 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48 ± 5</a:t>
                      </a:r>
                      <a:endParaRPr 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64 ± 7</a:t>
                      </a:r>
                      <a:endParaRPr 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&lt;0.01</a:t>
                      </a:r>
                      <a:endParaRPr 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36%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36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GBM10</a:t>
                      </a:r>
                      <a:endParaRPr 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unmethylated</a:t>
                      </a:r>
                      <a:endParaRPr lang="en-US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35</a:t>
                      </a:r>
                      <a:endParaRPr 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38</a:t>
                      </a:r>
                      <a:endParaRPr 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35 ± 2</a:t>
                      </a:r>
                      <a:endParaRPr lang="en-US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38 ± 5</a:t>
                      </a:r>
                      <a:endParaRPr 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0.04</a:t>
                      </a:r>
                      <a:endParaRPr 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10%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36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GBM12</a:t>
                      </a:r>
                      <a:endParaRPr 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methylated</a:t>
                      </a:r>
                      <a:endParaRPr 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23</a:t>
                      </a:r>
                      <a:endParaRPr 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31</a:t>
                      </a:r>
                      <a:endParaRPr 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22 ± 2</a:t>
                      </a:r>
                      <a:endParaRPr 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32 ± 3</a:t>
                      </a:r>
                      <a:endParaRPr 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&lt;0.01</a:t>
                      </a:r>
                      <a:endParaRPr 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35%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36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GBM15</a:t>
                      </a:r>
                      <a:endParaRPr 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methylated</a:t>
                      </a:r>
                      <a:endParaRPr 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71</a:t>
                      </a:r>
                      <a:endParaRPr 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87</a:t>
                      </a:r>
                      <a:endParaRPr lang="en-US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110 ± 120</a:t>
                      </a:r>
                      <a:endParaRPr 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89 ± 21</a:t>
                      </a:r>
                      <a:endParaRPr 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0.41</a:t>
                      </a:r>
                      <a:endParaRPr 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22%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36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GBM22TMZ</a:t>
                      </a:r>
                      <a:endParaRPr 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methylated</a:t>
                      </a:r>
                      <a:endParaRPr lang="en-US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27</a:t>
                      </a:r>
                      <a:endParaRPr 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26</a:t>
                      </a:r>
                      <a:endParaRPr 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26 ± 5</a:t>
                      </a:r>
                      <a:endParaRPr 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27 ± 4</a:t>
                      </a:r>
                      <a:endParaRPr lang="en-US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0.55</a:t>
                      </a:r>
                      <a:endParaRPr 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-4%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36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GBM26 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err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unmethylated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51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66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52 ± 7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71 ± 17</a:t>
                      </a:r>
                      <a:endParaRPr lang="en-US" sz="1600" b="0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&lt;0.01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31%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36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GBM39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methylated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31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57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30 ± 3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55 ± 14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&lt;0.01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87%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36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GBM59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methylated</a:t>
                      </a:r>
                      <a:endParaRPr lang="en-US" sz="1600" b="0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45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56</a:t>
                      </a:r>
                      <a:endParaRPr lang="en-US" sz="1600" b="0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52 ± 28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68 ± 36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0.02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23%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36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GBM84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methylated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56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73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58 ± 8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68 ± 8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&lt;0.01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29%</a:t>
                      </a:r>
                      <a:endParaRPr lang="en-US" sz="1600" b="0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36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GBM108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err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unmethylated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40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43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41 ± 5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49 ± 16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0.11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12%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36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GBM115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err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unmethylated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139</a:t>
                      </a:r>
                      <a:endParaRPr lang="en-US" sz="1600" b="0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183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146 ± 40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199 ± 60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0.07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31%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36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GBM122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err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unmethylated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80</a:t>
                      </a:r>
                      <a:endParaRPr lang="en-US" sz="1600" b="0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84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83 ± 11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90 ± 15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0.28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5%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236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GBM150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err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unmethylated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52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69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52 ± 6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84 ± 40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&lt;0.01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32%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64" name="TextBox 63"/>
          <p:cNvSpPr txBox="1"/>
          <p:nvPr/>
        </p:nvSpPr>
        <p:spPr>
          <a:xfrm>
            <a:off x="7990828" y="15212597"/>
            <a:ext cx="105830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prstClr val="black"/>
                </a:solidFill>
                <a:cs typeface="Times New Roman" pitchFamily="18" charset="0"/>
              </a:rPr>
              <a:t>Mice with established </a:t>
            </a:r>
            <a:r>
              <a:rPr lang="en-US" sz="1100" dirty="0" err="1" smtClean="0">
                <a:solidFill>
                  <a:prstClr val="black"/>
                </a:solidFill>
                <a:cs typeface="Times New Roman" pitchFamily="18" charset="0"/>
              </a:rPr>
              <a:t>orthotopic</a:t>
            </a:r>
            <a:r>
              <a:rPr lang="en-US" sz="1100" dirty="0" smtClean="0">
                <a:solidFill>
                  <a:prstClr val="black"/>
                </a:solidFill>
                <a:cs typeface="Times New Roman" pitchFamily="18" charset="0"/>
              </a:rPr>
              <a:t> tumors were treated with 30 mg/kg LIS once daily by mouth until moribund. </a:t>
            </a:r>
            <a:r>
              <a:rPr lang="en-US" sz="1100" dirty="0">
                <a:solidFill>
                  <a:schemeClr val="bg1"/>
                </a:solidFill>
              </a:rPr>
              <a:t>Log rank tests were used to compare treatment groups.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13613448" y="4346574"/>
            <a:ext cx="5667375" cy="4394834"/>
            <a:chOff x="13400088" y="4346574"/>
            <a:chExt cx="5667375" cy="4394834"/>
          </a:xfrm>
        </p:grpSpPr>
        <p:grpSp>
          <p:nvGrpSpPr>
            <p:cNvPr id="5" name="Group 4"/>
            <p:cNvGrpSpPr/>
            <p:nvPr/>
          </p:nvGrpSpPr>
          <p:grpSpPr>
            <a:xfrm>
              <a:off x="13400088" y="4346574"/>
              <a:ext cx="5667375" cy="4394834"/>
              <a:chOff x="13400088" y="4346574"/>
              <a:chExt cx="5667375" cy="4828283"/>
            </a:xfrm>
          </p:grpSpPr>
          <p:sp>
            <p:nvSpPr>
              <p:cNvPr id="13640" name="Text Box 328"/>
              <p:cNvSpPr txBox="1">
                <a:spLocks noChangeArrowheads="1"/>
              </p:cNvSpPr>
              <p:nvPr/>
            </p:nvSpPr>
            <p:spPr bwMode="auto">
              <a:xfrm>
                <a:off x="13406438" y="4894957"/>
                <a:ext cx="5654675" cy="4279900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  <a:extLst/>
            </p:spPr>
            <p:txBody>
              <a:bodyPr wrap="square" lIns="137160" tIns="137160" rIns="137160" bIns="137160">
                <a:noAutofit/>
              </a:bodyPr>
              <a:lstStyle>
                <a:lvl1pPr marL="174625" indent="-174625" defTabSz="4572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indent="-168275" defTabSz="4572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746125" indent="-174625" defTabSz="4572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485900" defTabSz="4572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defTabSz="4572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defTabSz="457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defTabSz="457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defTabSz="457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defTabSz="457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indent="0">
                  <a:spcBef>
                    <a:spcPct val="35000"/>
                  </a:spcBef>
                  <a:spcAft>
                    <a:spcPts val="600"/>
                  </a:spcAft>
                  <a:buClr>
                    <a:schemeClr val="accent4"/>
                  </a:buClr>
                  <a:buSzPct val="120000"/>
                </a:pPr>
                <a:endParaRPr lang="en-US" altLang="ja-JP" sz="1400" dirty="0">
                  <a:solidFill>
                    <a:schemeClr val="bg1"/>
                  </a:solidFill>
                  <a:ea typeface="MS PGothic" pitchFamily="34" charset="-128"/>
                </a:endParaRPr>
              </a:p>
            </p:txBody>
          </p:sp>
          <p:sp>
            <p:nvSpPr>
              <p:cNvPr id="13641" name="Text Box 329"/>
              <p:cNvSpPr txBox="1">
                <a:spLocks noChangeArrowheads="1"/>
              </p:cNvSpPr>
              <p:nvPr/>
            </p:nvSpPr>
            <p:spPr bwMode="auto">
              <a:xfrm>
                <a:off x="13400088" y="4346574"/>
                <a:ext cx="5667375" cy="897549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  <a:effectLst/>
              <a:extLst/>
            </p:spPr>
            <p:txBody>
              <a:bodyPr wrap="square" anchor="ctr" anchorCtr="1">
                <a:noAutofit/>
              </a:bodyPr>
              <a:lstStyle>
                <a:lvl1pPr defTabSz="2638425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defTabSz="2638425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defTabSz="2638425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defTabSz="2638425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defTabSz="2638425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defTabSz="2638425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defTabSz="2638425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defTabSz="2638425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defTabSz="2638425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200" b="1" dirty="0" smtClean="0"/>
                  <a:t>LIS does not demonstrate classic </a:t>
                </a:r>
                <a:r>
                  <a:rPr lang="en-US" sz="2200" b="1" dirty="0" err="1" smtClean="0"/>
                  <a:t>radiosensitizing</a:t>
                </a:r>
                <a:r>
                  <a:rPr lang="en-US" sz="2200" b="1" dirty="0" smtClean="0"/>
                  <a:t> effects </a:t>
                </a:r>
                <a:r>
                  <a:rPr lang="en-US" sz="2200" b="1" i="1" dirty="0" smtClean="0"/>
                  <a:t>in vivo</a:t>
                </a:r>
                <a:r>
                  <a:rPr lang="en-US" sz="2200" b="1" dirty="0"/>
                  <a:t>.</a:t>
                </a:r>
              </a:p>
            </p:txBody>
          </p:sp>
        </p:grpSp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1042" r="7944"/>
            <a:stretch/>
          </p:blipFill>
          <p:spPr>
            <a:xfrm>
              <a:off x="13550583" y="5454776"/>
              <a:ext cx="5439833" cy="1991294"/>
            </a:xfrm>
            <a:prstGeom prst="rect">
              <a:avLst/>
            </a:prstGeom>
          </p:spPr>
        </p:pic>
        <p:sp>
          <p:nvSpPr>
            <p:cNvPr id="35" name="Text Box 387"/>
            <p:cNvSpPr txBox="1">
              <a:spLocks noChangeArrowheads="1"/>
            </p:cNvSpPr>
            <p:nvPr/>
          </p:nvSpPr>
          <p:spPr bwMode="auto">
            <a:xfrm>
              <a:off x="13582418" y="7641898"/>
              <a:ext cx="5278285" cy="1015607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square">
              <a:noAutofit/>
            </a:bodyPr>
            <a:lstStyle>
              <a:lvl1pPr defTabSz="2638425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defTabSz="2638425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defTabSz="2638425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defTabSz="2638425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defTabSz="2638425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defTabSz="26384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defTabSz="26384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defTabSz="26384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defTabSz="26384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just"/>
              <a:r>
                <a:rPr lang="en-US" sz="1100" dirty="0">
                  <a:solidFill>
                    <a:schemeClr val="bg1"/>
                  </a:solidFill>
                </a:rPr>
                <a:t>Two PDX lines were </a:t>
              </a:r>
              <a:r>
                <a:rPr lang="en-US" sz="1100" dirty="0" err="1">
                  <a:solidFill>
                    <a:schemeClr val="bg1"/>
                  </a:solidFill>
                </a:rPr>
                <a:t>orthotopically</a:t>
              </a:r>
              <a:r>
                <a:rPr lang="en-US" sz="1100" dirty="0">
                  <a:solidFill>
                    <a:schemeClr val="bg1"/>
                  </a:solidFill>
                </a:rPr>
                <a:t> implanted and </a:t>
              </a:r>
              <a:r>
                <a:rPr lang="en-US" sz="1100" dirty="0" smtClean="0">
                  <a:solidFill>
                    <a:schemeClr val="bg1"/>
                  </a:solidFill>
                </a:rPr>
                <a:t>grown for </a:t>
              </a:r>
              <a:r>
                <a:rPr lang="en-US" sz="1100" dirty="0">
                  <a:solidFill>
                    <a:schemeClr val="bg1"/>
                  </a:solidFill>
                </a:rPr>
                <a:t>13 and 32 days before being randomized into treatment groups. Mice were dosed with vehicle, 2 </a:t>
              </a:r>
              <a:r>
                <a:rPr lang="en-US" sz="1100" dirty="0" err="1">
                  <a:solidFill>
                    <a:schemeClr val="bg1"/>
                  </a:solidFill>
                </a:rPr>
                <a:t>Gy</a:t>
              </a:r>
              <a:r>
                <a:rPr lang="en-US" sz="1100" dirty="0">
                  <a:solidFill>
                    <a:schemeClr val="bg1"/>
                  </a:solidFill>
                </a:rPr>
                <a:t> radiation (RT), or 2 </a:t>
              </a:r>
              <a:r>
                <a:rPr lang="en-US" sz="1100" dirty="0" err="1">
                  <a:solidFill>
                    <a:schemeClr val="bg1"/>
                  </a:solidFill>
                </a:rPr>
                <a:t>Gy</a:t>
              </a:r>
              <a:r>
                <a:rPr lang="en-US" sz="1100" dirty="0">
                  <a:solidFill>
                    <a:schemeClr val="bg1"/>
                  </a:solidFill>
                </a:rPr>
                <a:t> RT + once daily </a:t>
              </a:r>
              <a:r>
                <a:rPr lang="en-US" sz="1100" dirty="0" smtClean="0">
                  <a:solidFill>
                    <a:schemeClr val="bg1"/>
                  </a:solidFill>
                </a:rPr>
                <a:t>LIS </a:t>
              </a:r>
              <a:r>
                <a:rPr lang="en-US" sz="1100" dirty="0">
                  <a:solidFill>
                    <a:schemeClr val="bg1"/>
                  </a:solidFill>
                </a:rPr>
                <a:t>Monday through Friday for two weeks at which point treatment was ended and mice were followed for </a:t>
              </a:r>
              <a:r>
                <a:rPr lang="en-US" sz="1100" dirty="0" smtClean="0">
                  <a:solidFill>
                    <a:schemeClr val="bg1"/>
                  </a:solidFill>
                </a:rPr>
                <a:t>survival. Log </a:t>
              </a:r>
              <a:r>
                <a:rPr lang="en-US" sz="1100" dirty="0">
                  <a:solidFill>
                    <a:schemeClr val="bg1"/>
                  </a:solidFill>
                </a:rPr>
                <a:t>rank tests were used to compare treatment groups.</a:t>
              </a:r>
            </a:p>
            <a:p>
              <a:pPr algn="just"/>
              <a:endParaRPr lang="en-US" sz="11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20050284" y="4346576"/>
            <a:ext cx="5669279" cy="6346136"/>
            <a:chOff x="19711039" y="4346576"/>
            <a:chExt cx="5669279" cy="6346136"/>
          </a:xfrm>
        </p:grpSpPr>
        <p:sp>
          <p:nvSpPr>
            <p:cNvPr id="13657" name="Text Box 345"/>
            <p:cNvSpPr txBox="1">
              <a:spLocks noChangeArrowheads="1"/>
            </p:cNvSpPr>
            <p:nvPr/>
          </p:nvSpPr>
          <p:spPr bwMode="auto">
            <a:xfrm>
              <a:off x="19711039" y="4346576"/>
              <a:ext cx="5669279" cy="81697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  <a:extLst/>
          </p:spPr>
          <p:txBody>
            <a:bodyPr wrap="square" anchor="ctr" anchorCtr="1">
              <a:noAutofit/>
            </a:bodyPr>
            <a:lstStyle>
              <a:lvl1pPr defTabSz="2638425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defTabSz="2638425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defTabSz="2638425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defTabSz="2638425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defTabSz="2638425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defTabSz="26384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defTabSz="26384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defTabSz="26384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defTabSz="26384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200" b="1" dirty="0" smtClean="0"/>
                <a:t>Prolonged LIS dosing significantly extends survival gains from RT +/- TMZ.</a:t>
              </a:r>
              <a:endParaRPr lang="en-US" sz="2200" b="1" dirty="0"/>
            </a:p>
          </p:txBody>
        </p:sp>
        <p:sp>
          <p:nvSpPr>
            <p:cNvPr id="44" name="Text Box 387"/>
            <p:cNvSpPr txBox="1">
              <a:spLocks noChangeArrowheads="1"/>
            </p:cNvSpPr>
            <p:nvPr/>
          </p:nvSpPr>
          <p:spPr bwMode="auto">
            <a:xfrm>
              <a:off x="19831053" y="9613308"/>
              <a:ext cx="5429249" cy="1079404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square">
              <a:noAutofit/>
            </a:bodyPr>
            <a:lstStyle>
              <a:lvl1pPr defTabSz="2638425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defTabSz="2638425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defTabSz="2638425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defTabSz="2638425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defTabSz="2638425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defTabSz="26384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defTabSz="26384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defTabSz="26384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defTabSz="26384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just"/>
              <a:r>
                <a:rPr lang="en-US" sz="1100" dirty="0" smtClean="0">
                  <a:solidFill>
                    <a:schemeClr val="bg1"/>
                  </a:solidFill>
                </a:rPr>
                <a:t>Three </a:t>
              </a:r>
              <a:r>
                <a:rPr lang="en-US" sz="1100" dirty="0">
                  <a:solidFill>
                    <a:schemeClr val="bg1"/>
                  </a:solidFill>
                </a:rPr>
                <a:t>PDX lines were </a:t>
              </a:r>
              <a:r>
                <a:rPr lang="en-US" sz="1100" dirty="0" err="1">
                  <a:solidFill>
                    <a:schemeClr val="bg1"/>
                  </a:solidFill>
                </a:rPr>
                <a:t>orthotopically</a:t>
              </a:r>
              <a:r>
                <a:rPr lang="en-US" sz="1100" dirty="0">
                  <a:solidFill>
                    <a:schemeClr val="bg1"/>
                  </a:solidFill>
                </a:rPr>
                <a:t> implanted and </a:t>
              </a:r>
              <a:r>
                <a:rPr lang="en-US" sz="1100" dirty="0" smtClean="0">
                  <a:solidFill>
                    <a:schemeClr val="bg1"/>
                  </a:solidFill>
                </a:rPr>
                <a:t>grown for </a:t>
              </a:r>
              <a:r>
                <a:rPr lang="en-US" sz="1100" dirty="0">
                  <a:solidFill>
                    <a:schemeClr val="bg1"/>
                  </a:solidFill>
                </a:rPr>
                <a:t>7-13 days before being randomized into treatment groups. </a:t>
              </a:r>
              <a:r>
                <a:rPr lang="en-US" sz="1100" b="1" dirty="0">
                  <a:solidFill>
                    <a:schemeClr val="bg1"/>
                  </a:solidFill>
                </a:rPr>
                <a:t>Top. </a:t>
              </a:r>
              <a:r>
                <a:rPr lang="en-US" sz="11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100" dirty="0" smtClean="0">
                  <a:solidFill>
                    <a:schemeClr val="bg1"/>
                  </a:solidFill>
                </a:rPr>
                <a:t>Mice </a:t>
              </a:r>
              <a:r>
                <a:rPr lang="en-US" sz="1100" dirty="0">
                  <a:solidFill>
                    <a:schemeClr val="bg1"/>
                  </a:solidFill>
                </a:rPr>
                <a:t>were dosed with vehicle, </a:t>
              </a:r>
              <a:r>
                <a:rPr lang="en-US" sz="1100" dirty="0" smtClean="0">
                  <a:solidFill>
                    <a:schemeClr val="bg1"/>
                  </a:solidFill>
                </a:rPr>
                <a:t>RT, </a:t>
              </a:r>
              <a:r>
                <a:rPr lang="en-US" sz="1100" dirty="0">
                  <a:solidFill>
                    <a:schemeClr val="bg1"/>
                  </a:solidFill>
                </a:rPr>
                <a:t>or </a:t>
              </a:r>
              <a:r>
                <a:rPr lang="en-US" sz="1100" dirty="0" smtClean="0">
                  <a:solidFill>
                    <a:schemeClr val="bg1"/>
                  </a:solidFill>
                </a:rPr>
                <a:t>RT+LIS. </a:t>
              </a:r>
              <a:r>
                <a:rPr lang="en-US" sz="1100" b="1" dirty="0" smtClean="0">
                  <a:solidFill>
                    <a:schemeClr val="bg1"/>
                  </a:solidFill>
                </a:rPr>
                <a:t>Bottom</a:t>
              </a:r>
              <a:r>
                <a:rPr lang="en-US" sz="1100" b="1" dirty="0">
                  <a:solidFill>
                    <a:schemeClr val="bg1"/>
                  </a:solidFill>
                </a:rPr>
                <a:t>. </a:t>
              </a:r>
              <a:r>
                <a:rPr lang="en-US" sz="11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100" dirty="0" smtClean="0">
                  <a:solidFill>
                    <a:schemeClr val="bg1"/>
                  </a:solidFill>
                </a:rPr>
                <a:t>Mice </a:t>
              </a:r>
              <a:r>
                <a:rPr lang="en-US" sz="1100" dirty="0">
                  <a:solidFill>
                    <a:schemeClr val="bg1"/>
                  </a:solidFill>
                </a:rPr>
                <a:t>were dosed with vehicle, </a:t>
              </a:r>
              <a:r>
                <a:rPr lang="en-US" sz="1100" dirty="0" smtClean="0">
                  <a:solidFill>
                    <a:schemeClr val="bg1"/>
                  </a:solidFill>
                </a:rPr>
                <a:t>LIS, RT+TMZ</a:t>
              </a:r>
              <a:r>
                <a:rPr lang="en-US" sz="1100" dirty="0">
                  <a:solidFill>
                    <a:schemeClr val="bg1"/>
                  </a:solidFill>
                </a:rPr>
                <a:t>, or </a:t>
              </a:r>
              <a:r>
                <a:rPr lang="en-US" sz="1100" dirty="0" smtClean="0">
                  <a:solidFill>
                    <a:schemeClr val="bg1"/>
                  </a:solidFill>
                </a:rPr>
                <a:t>RT+TMZ+LIS. </a:t>
              </a:r>
              <a:r>
                <a:rPr lang="en-US" sz="1100" dirty="0">
                  <a:solidFill>
                    <a:schemeClr val="bg1"/>
                  </a:solidFill>
                </a:rPr>
                <a:t>RT was given in 2 </a:t>
              </a:r>
              <a:r>
                <a:rPr lang="en-US" sz="1100" dirty="0" err="1">
                  <a:solidFill>
                    <a:schemeClr val="bg1"/>
                  </a:solidFill>
                </a:rPr>
                <a:t>Gy</a:t>
              </a:r>
              <a:r>
                <a:rPr lang="en-US" sz="1100" dirty="0">
                  <a:solidFill>
                    <a:schemeClr val="bg1"/>
                  </a:solidFill>
                </a:rPr>
                <a:t> fractions Monday through Friday for two weeks. </a:t>
              </a:r>
              <a:r>
                <a:rPr lang="en-US" sz="1100" dirty="0" smtClean="0">
                  <a:solidFill>
                    <a:schemeClr val="bg1"/>
                  </a:solidFill>
                </a:rPr>
                <a:t>LIS was </a:t>
              </a:r>
              <a:r>
                <a:rPr lang="en-US" sz="1100" dirty="0">
                  <a:solidFill>
                    <a:schemeClr val="bg1"/>
                  </a:solidFill>
                </a:rPr>
                <a:t>continued until moribund</a:t>
              </a:r>
              <a:r>
                <a:rPr lang="en-US" sz="1100" dirty="0" smtClean="0">
                  <a:solidFill>
                    <a:schemeClr val="bg1"/>
                  </a:solidFill>
                </a:rPr>
                <a:t>. Log rank tests were used to compare treatment groups.</a:t>
              </a:r>
            </a:p>
          </p:txBody>
        </p:sp>
        <p:grpSp>
          <p:nvGrpSpPr>
            <p:cNvPr id="20" name="Group 19"/>
            <p:cNvGrpSpPr/>
            <p:nvPr/>
          </p:nvGrpSpPr>
          <p:grpSpPr>
            <a:xfrm>
              <a:off x="19879953" y="5324185"/>
              <a:ext cx="5332678" cy="4145695"/>
              <a:chOff x="19879953" y="5664432"/>
              <a:chExt cx="5332678" cy="4145695"/>
            </a:xfrm>
          </p:grpSpPr>
          <p:pic>
            <p:nvPicPr>
              <p:cNvPr id="17" name="Picture 16"/>
              <p:cNvPicPr>
                <a:picLocks noChangeAspect="1"/>
              </p:cNvPicPr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527"/>
              <a:stretch/>
            </p:blipFill>
            <p:spPr>
              <a:xfrm>
                <a:off x="19879953" y="5664432"/>
                <a:ext cx="4920065" cy="1964522"/>
              </a:xfrm>
              <a:prstGeom prst="rect">
                <a:avLst/>
              </a:prstGeom>
            </p:spPr>
          </p:pic>
          <p:pic>
            <p:nvPicPr>
              <p:cNvPr id="19" name="Picture 18"/>
              <p:cNvPicPr>
                <a:picLocks noChangeAspect="1"/>
              </p:cNvPicPr>
              <p:nvPr/>
            </p:nvPicPr>
            <p:blipFill rotWithShape="1"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4474"/>
              <a:stretch/>
            </p:blipFill>
            <p:spPr>
              <a:xfrm>
                <a:off x="19901219" y="7733477"/>
                <a:ext cx="5311412" cy="2076650"/>
              </a:xfrm>
              <a:prstGeom prst="rect">
                <a:avLst/>
              </a:prstGeom>
            </p:spPr>
          </p:pic>
        </p:grpSp>
      </p:grpSp>
      <p:grpSp>
        <p:nvGrpSpPr>
          <p:cNvPr id="28" name="Group 27"/>
          <p:cNvGrpSpPr/>
          <p:nvPr/>
        </p:nvGrpSpPr>
        <p:grpSpPr>
          <a:xfrm>
            <a:off x="20050283" y="10793190"/>
            <a:ext cx="5669280" cy="4713816"/>
            <a:chOff x="19711038" y="10793190"/>
            <a:chExt cx="5669280" cy="4713816"/>
          </a:xfrm>
        </p:grpSpPr>
        <p:sp>
          <p:nvSpPr>
            <p:cNvPr id="49" name="Rectangle 347"/>
            <p:cNvSpPr>
              <a:spLocks noChangeArrowheads="1"/>
            </p:cNvSpPr>
            <p:nvPr/>
          </p:nvSpPr>
          <p:spPr bwMode="auto">
            <a:xfrm>
              <a:off x="19711038" y="11322450"/>
              <a:ext cx="5669280" cy="418455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square" anchor="ctr">
              <a:noAutofit/>
            </a:bodyPr>
            <a:lstStyle/>
            <a:p>
              <a:endParaRPr lang="en-US"/>
            </a:p>
          </p:txBody>
        </p:sp>
        <p:sp>
          <p:nvSpPr>
            <p:cNvPr id="50" name="Text Box 345"/>
            <p:cNvSpPr txBox="1">
              <a:spLocks noChangeArrowheads="1"/>
            </p:cNvSpPr>
            <p:nvPr/>
          </p:nvSpPr>
          <p:spPr bwMode="auto">
            <a:xfrm>
              <a:off x="19711039" y="10793190"/>
              <a:ext cx="5669279" cy="81697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  <a:extLst/>
          </p:spPr>
          <p:txBody>
            <a:bodyPr wrap="square" anchor="ctr" anchorCtr="1">
              <a:noAutofit/>
            </a:bodyPr>
            <a:lstStyle>
              <a:lvl1pPr defTabSz="2638425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defTabSz="2638425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defTabSz="2638425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defTabSz="2638425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defTabSz="2638425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defTabSz="26384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defTabSz="26384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defTabSz="26384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defTabSz="26384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200" b="1" dirty="0" smtClean="0"/>
                <a:t>LIS integration with </a:t>
              </a:r>
              <a:r>
                <a:rPr lang="en-US" sz="2200" b="1" dirty="0" err="1" smtClean="0"/>
                <a:t>Stupp</a:t>
              </a:r>
              <a:r>
                <a:rPr lang="en-US" sz="2200" b="1" dirty="0" smtClean="0"/>
                <a:t> regimen can provide survival benefit.</a:t>
              </a:r>
              <a:endParaRPr lang="en-US" sz="2200" b="1" dirty="0"/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20022180" y="11728310"/>
              <a:ext cx="2523497" cy="3689284"/>
              <a:chOff x="20022180" y="11728310"/>
              <a:chExt cx="2523497" cy="3689284"/>
            </a:xfrm>
          </p:grpSpPr>
          <p:pic>
            <p:nvPicPr>
              <p:cNvPr id="21" name="Picture 20"/>
              <p:cNvPicPr>
                <a:picLocks noChangeAspect="1"/>
              </p:cNvPicPr>
              <p:nvPr/>
            </p:nvPicPr>
            <p:blipFill rotWithShape="1"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7355"/>
              <a:stretch/>
            </p:blipFill>
            <p:spPr>
              <a:xfrm>
                <a:off x="20022180" y="11728310"/>
                <a:ext cx="2506945" cy="3689284"/>
              </a:xfrm>
              <a:prstGeom prst="rect">
                <a:avLst/>
              </a:prstGeom>
            </p:spPr>
          </p:pic>
          <p:sp>
            <p:nvSpPr>
              <p:cNvPr id="22" name="Rectangle 21"/>
              <p:cNvSpPr/>
              <p:nvPr/>
            </p:nvSpPr>
            <p:spPr bwMode="auto">
              <a:xfrm>
                <a:off x="22164544" y="11805110"/>
                <a:ext cx="381133" cy="1057125"/>
              </a:xfrm>
              <a:prstGeom prst="rect">
                <a:avLst/>
              </a:prstGeom>
              <a:solidFill>
                <a:schemeClr val="tx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337026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6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24" name="Group 23"/>
            <p:cNvGrpSpPr/>
            <p:nvPr/>
          </p:nvGrpSpPr>
          <p:grpSpPr>
            <a:xfrm>
              <a:off x="22545677" y="11720829"/>
              <a:ext cx="2407905" cy="1862626"/>
              <a:chOff x="22523821" y="11768932"/>
              <a:chExt cx="2407905" cy="1862626"/>
            </a:xfrm>
          </p:grpSpPr>
          <p:pic>
            <p:nvPicPr>
              <p:cNvPr id="52" name="Picture 51"/>
              <p:cNvPicPr>
                <a:picLocks noChangeAspect="1"/>
              </p:cNvPicPr>
              <p:nvPr/>
            </p:nvPicPr>
            <p:blipFill rotWithShape="1"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0130" b="51360"/>
              <a:stretch/>
            </p:blipFill>
            <p:spPr>
              <a:xfrm>
                <a:off x="22556925" y="11768932"/>
                <a:ext cx="2374801" cy="1794463"/>
              </a:xfrm>
              <a:prstGeom prst="rect">
                <a:avLst/>
              </a:prstGeom>
            </p:spPr>
          </p:pic>
          <p:sp>
            <p:nvSpPr>
              <p:cNvPr id="23" name="Rectangle 22"/>
              <p:cNvSpPr/>
              <p:nvPr/>
            </p:nvSpPr>
            <p:spPr bwMode="auto">
              <a:xfrm>
                <a:off x="22523821" y="13404095"/>
                <a:ext cx="164388" cy="227463"/>
              </a:xfrm>
              <a:prstGeom prst="rect">
                <a:avLst/>
              </a:prstGeom>
              <a:solidFill>
                <a:schemeClr val="tx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337026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6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57" name="Text Box 387"/>
            <p:cNvSpPr txBox="1">
              <a:spLocks noChangeArrowheads="1"/>
            </p:cNvSpPr>
            <p:nvPr/>
          </p:nvSpPr>
          <p:spPr bwMode="auto">
            <a:xfrm>
              <a:off x="22747883" y="13662834"/>
              <a:ext cx="2533685" cy="1779289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square">
              <a:noAutofit/>
            </a:bodyPr>
            <a:lstStyle>
              <a:lvl1pPr defTabSz="2638425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defTabSz="2638425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defTabSz="2638425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defTabSz="2638425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defTabSz="2638425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defTabSz="26384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defTabSz="26384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defTabSz="26384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defTabSz="26384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just"/>
              <a:r>
                <a:rPr lang="en-US" sz="1100" dirty="0" smtClean="0">
                  <a:solidFill>
                    <a:schemeClr val="bg1"/>
                  </a:solidFill>
                </a:rPr>
                <a:t>Mice </a:t>
              </a:r>
              <a:r>
                <a:rPr lang="en-US" sz="1100" dirty="0">
                  <a:solidFill>
                    <a:schemeClr val="bg1"/>
                  </a:solidFill>
                </a:rPr>
                <a:t>were dosed with vehicle, </a:t>
              </a:r>
              <a:r>
                <a:rPr lang="en-US" sz="1100" dirty="0" smtClean="0">
                  <a:solidFill>
                    <a:schemeClr val="bg1"/>
                  </a:solidFill>
                </a:rPr>
                <a:t>LIS, </a:t>
              </a:r>
              <a:r>
                <a:rPr lang="en-US" sz="1100" dirty="0" err="1">
                  <a:solidFill>
                    <a:schemeClr val="bg1"/>
                  </a:solidFill>
                </a:rPr>
                <a:t>Stupp</a:t>
              </a:r>
              <a:r>
                <a:rPr lang="en-US" sz="1100" dirty="0">
                  <a:solidFill>
                    <a:schemeClr val="bg1"/>
                  </a:solidFill>
                </a:rPr>
                <a:t> regimen, or </a:t>
              </a:r>
              <a:r>
                <a:rPr lang="en-US" sz="1100" dirty="0" err="1">
                  <a:solidFill>
                    <a:schemeClr val="bg1"/>
                  </a:solidFill>
                </a:rPr>
                <a:t>Stupp</a:t>
              </a:r>
              <a:r>
                <a:rPr lang="en-US" sz="1100" dirty="0">
                  <a:solidFill>
                    <a:schemeClr val="bg1"/>
                  </a:solidFill>
                </a:rPr>
                <a:t> regimen + </a:t>
              </a:r>
              <a:r>
                <a:rPr lang="en-US" sz="1100" dirty="0" smtClean="0">
                  <a:solidFill>
                    <a:schemeClr val="bg1"/>
                  </a:solidFill>
                </a:rPr>
                <a:t>LIS. </a:t>
              </a:r>
              <a:r>
                <a:rPr lang="en-US" sz="1100" dirty="0">
                  <a:solidFill>
                    <a:schemeClr val="bg1"/>
                  </a:solidFill>
                </a:rPr>
                <a:t>RT was given in 2 </a:t>
              </a:r>
              <a:r>
                <a:rPr lang="en-US" sz="1100" dirty="0" err="1">
                  <a:solidFill>
                    <a:schemeClr val="bg1"/>
                  </a:solidFill>
                </a:rPr>
                <a:t>Gy</a:t>
              </a:r>
              <a:r>
                <a:rPr lang="en-US" sz="1100" dirty="0">
                  <a:solidFill>
                    <a:schemeClr val="bg1"/>
                  </a:solidFill>
                </a:rPr>
                <a:t> fractions Monday through Friday for two weeks concurrently with 20 mg/kg TMZ. Adjuvant TMZ (50 mg/kg) was given days 1-5 every 28 days for three cycles while </a:t>
              </a:r>
              <a:r>
                <a:rPr lang="en-US" sz="1100" dirty="0" smtClean="0">
                  <a:solidFill>
                    <a:schemeClr val="bg1"/>
                  </a:solidFill>
                </a:rPr>
                <a:t>LIS was </a:t>
              </a:r>
              <a:r>
                <a:rPr lang="en-US" sz="1100" dirty="0">
                  <a:solidFill>
                    <a:schemeClr val="bg1"/>
                  </a:solidFill>
                </a:rPr>
                <a:t>continued until moribund. Log rank tests were used to compare treatment groups</a:t>
              </a:r>
              <a:endParaRPr lang="en-US" sz="1100" dirty="0" smtClean="0">
                <a:solidFill>
                  <a:schemeClr val="bg1"/>
                </a:solidFill>
              </a:endParaRPr>
            </a:p>
          </p:txBody>
        </p:sp>
      </p:grpSp>
      <p:pic>
        <p:nvPicPr>
          <p:cNvPr id="26" name="Picture 2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67883" y="5030671"/>
            <a:ext cx="2012472" cy="1723763"/>
          </a:xfrm>
          <a:prstGeom prst="rect">
            <a:avLst/>
          </a:prstGeom>
        </p:spPr>
      </p:pic>
      <p:sp>
        <p:nvSpPr>
          <p:cNvPr id="62" name="Text Box 387"/>
          <p:cNvSpPr txBox="1">
            <a:spLocks noChangeArrowheads="1"/>
          </p:cNvSpPr>
          <p:nvPr/>
        </p:nvSpPr>
        <p:spPr bwMode="auto">
          <a:xfrm>
            <a:off x="28950387" y="4977952"/>
            <a:ext cx="3163864" cy="178148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noAutofit/>
          </a:bodyPr>
          <a:lstStyle>
            <a:lvl1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/>
            <a:r>
              <a:rPr lang="en-US" sz="1100" dirty="0">
                <a:solidFill>
                  <a:schemeClr val="bg1"/>
                </a:solidFill>
              </a:rPr>
              <a:t>Mice bearing </a:t>
            </a:r>
            <a:r>
              <a:rPr lang="en-US" sz="1100" dirty="0" err="1">
                <a:solidFill>
                  <a:schemeClr val="bg1"/>
                </a:solidFill>
              </a:rPr>
              <a:t>orthotopic</a:t>
            </a:r>
            <a:r>
              <a:rPr lang="en-US" sz="1100" dirty="0">
                <a:solidFill>
                  <a:schemeClr val="bg1"/>
                </a:solidFill>
              </a:rPr>
              <a:t> GBM39 tumors were dosed with 30 mg/kg </a:t>
            </a:r>
            <a:r>
              <a:rPr lang="en-US" sz="1100" dirty="0" smtClean="0">
                <a:solidFill>
                  <a:schemeClr val="bg1"/>
                </a:solidFill>
              </a:rPr>
              <a:t>LIS </a:t>
            </a:r>
            <a:r>
              <a:rPr lang="en-US" sz="1100" dirty="0">
                <a:solidFill>
                  <a:schemeClr val="bg1"/>
                </a:solidFill>
              </a:rPr>
              <a:t>for eight days before being sacrificed two hours after the final dose. Brains were harvested and fixed in formalin for paraffin </a:t>
            </a:r>
            <a:r>
              <a:rPr lang="en-US" sz="1100" dirty="0" smtClean="0">
                <a:solidFill>
                  <a:schemeClr val="bg1"/>
                </a:solidFill>
              </a:rPr>
              <a:t>embedding. Mitotic events (</a:t>
            </a:r>
            <a:r>
              <a:rPr lang="en-US" sz="1100" dirty="0" err="1" smtClean="0">
                <a:solidFill>
                  <a:schemeClr val="bg1"/>
                </a:solidFill>
              </a:rPr>
              <a:t>phospho</a:t>
            </a:r>
            <a:r>
              <a:rPr lang="en-US" sz="1100" dirty="0" smtClean="0">
                <a:solidFill>
                  <a:schemeClr val="bg1"/>
                </a:solidFill>
              </a:rPr>
              <a:t>-histone H3 IHC, left) and proliferation </a:t>
            </a:r>
            <a:r>
              <a:rPr lang="en-US" sz="1100" dirty="0">
                <a:solidFill>
                  <a:schemeClr val="bg1"/>
                </a:solidFill>
              </a:rPr>
              <a:t>(Ki67 IHC, </a:t>
            </a:r>
            <a:r>
              <a:rPr lang="en-US" sz="1100" dirty="0" smtClean="0">
                <a:solidFill>
                  <a:schemeClr val="bg1"/>
                </a:solidFill>
              </a:rPr>
              <a:t>right) </a:t>
            </a:r>
            <a:r>
              <a:rPr lang="en-US" sz="1100" dirty="0">
                <a:solidFill>
                  <a:schemeClr val="bg1"/>
                </a:solidFill>
              </a:rPr>
              <a:t>and </a:t>
            </a:r>
            <a:r>
              <a:rPr lang="en-US" sz="1100" dirty="0" smtClean="0">
                <a:solidFill>
                  <a:schemeClr val="bg1"/>
                </a:solidFill>
              </a:rPr>
              <a:t>were scanned using Nuance software and quantified </a:t>
            </a:r>
            <a:r>
              <a:rPr lang="en-US" sz="1100" dirty="0">
                <a:solidFill>
                  <a:schemeClr val="bg1"/>
                </a:solidFill>
              </a:rPr>
              <a:t>by a certified neuropathologist</a:t>
            </a:r>
            <a:r>
              <a:rPr lang="en-US" sz="1100" dirty="0" smtClean="0">
                <a:solidFill>
                  <a:schemeClr val="bg1"/>
                </a:solidFill>
              </a:rPr>
              <a:t>. </a:t>
            </a:r>
            <a:r>
              <a:rPr lang="en-US" sz="1100" dirty="0" err="1" smtClean="0">
                <a:solidFill>
                  <a:schemeClr val="bg1"/>
                </a:solidFill>
              </a:rPr>
              <a:t>Kruskal</a:t>
            </a:r>
            <a:r>
              <a:rPr lang="en-US" sz="1100" dirty="0" smtClean="0">
                <a:solidFill>
                  <a:schemeClr val="bg1"/>
                </a:solidFill>
              </a:rPr>
              <a:t>-Wallis test was used to compare groups.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6482675" y="12451891"/>
            <a:ext cx="5743575" cy="1269241"/>
            <a:chOff x="26482675" y="12102793"/>
            <a:chExt cx="5743575" cy="1269241"/>
          </a:xfrm>
        </p:grpSpPr>
        <p:grpSp>
          <p:nvGrpSpPr>
            <p:cNvPr id="9" name="Group 8"/>
            <p:cNvGrpSpPr/>
            <p:nvPr/>
          </p:nvGrpSpPr>
          <p:grpSpPr>
            <a:xfrm>
              <a:off x="26482675" y="12102793"/>
              <a:ext cx="5743575" cy="1269241"/>
              <a:chOff x="26489025" y="11495085"/>
              <a:chExt cx="5743575" cy="3746512"/>
            </a:xfrm>
          </p:grpSpPr>
          <p:sp>
            <p:nvSpPr>
              <p:cNvPr id="13680" name="Text Box 368"/>
              <p:cNvSpPr txBox="1">
                <a:spLocks noChangeArrowheads="1"/>
              </p:cNvSpPr>
              <p:nvPr/>
            </p:nvSpPr>
            <p:spPr bwMode="auto">
              <a:xfrm>
                <a:off x="26489025" y="12042785"/>
                <a:ext cx="5743575" cy="3198812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  <a:extLst/>
            </p:spPr>
            <p:txBody>
              <a:bodyPr wrap="square" lIns="137160" tIns="137160" rIns="137160" bIns="137160">
                <a:noAutofit/>
              </a:bodyPr>
              <a:lstStyle>
                <a:lvl1pPr marL="342900" indent="-342900" defTabSz="4572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35013" indent="-342900" defTabSz="4572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714500" indent="-342900" defTabSz="4572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828800" indent="-342900" defTabSz="4572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171700" indent="-342900" defTabSz="4572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628900" indent="-342900" defTabSz="457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3086100" indent="-342900" defTabSz="457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543300" indent="-342900" defTabSz="457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4000500" indent="-342900" defTabSz="457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indent="0">
                  <a:spcBef>
                    <a:spcPct val="35000"/>
                  </a:spcBef>
                  <a:spcAft>
                    <a:spcPts val="600"/>
                  </a:spcAft>
                  <a:buClr>
                    <a:schemeClr val="accent4"/>
                  </a:buClr>
                  <a:buSzPct val="100000"/>
                </a:pPr>
                <a:endParaRPr lang="en-US" altLang="ja-JP" sz="1400" dirty="0">
                  <a:solidFill>
                    <a:schemeClr val="bg1"/>
                  </a:solidFill>
                  <a:ea typeface="MS PGothic" pitchFamily="34" charset="-128"/>
                </a:endParaRPr>
              </a:p>
            </p:txBody>
          </p:sp>
          <p:sp>
            <p:nvSpPr>
              <p:cNvPr id="13681" name="Text Box 369"/>
              <p:cNvSpPr txBox="1">
                <a:spLocks noChangeArrowheads="1"/>
              </p:cNvSpPr>
              <p:nvPr/>
            </p:nvSpPr>
            <p:spPr bwMode="auto">
              <a:xfrm>
                <a:off x="26489025" y="11495085"/>
                <a:ext cx="5737225" cy="151715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  <a:effectLst/>
              <a:extLst/>
            </p:spPr>
            <p:txBody>
              <a:bodyPr wrap="square" anchor="ctr" anchorCtr="1">
                <a:noAutofit/>
              </a:bodyPr>
              <a:lstStyle>
                <a:lvl1pPr defTabSz="2638425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defTabSz="2638425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defTabSz="2638425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defTabSz="2638425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defTabSz="2638425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defTabSz="2638425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defTabSz="2638425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defTabSz="2638425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defTabSz="2638425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200" b="1" dirty="0" smtClean="0"/>
                  <a:t>Funding</a:t>
                </a:r>
                <a:endParaRPr lang="en-US" sz="2200" b="1" dirty="0"/>
              </a:p>
            </p:txBody>
          </p:sp>
        </p:grpSp>
        <p:sp>
          <p:nvSpPr>
            <p:cNvPr id="2" name="TextBox 1"/>
            <p:cNvSpPr txBox="1"/>
            <p:nvPr/>
          </p:nvSpPr>
          <p:spPr>
            <a:xfrm>
              <a:off x="26613629" y="12685974"/>
              <a:ext cx="528799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600" dirty="0">
                  <a:solidFill>
                    <a:schemeClr val="bg1"/>
                  </a:solidFill>
                </a:rPr>
                <a:t>This work was supported by funding from </a:t>
              </a:r>
              <a:r>
                <a:rPr lang="en-US" sz="1600" dirty="0" err="1">
                  <a:solidFill>
                    <a:schemeClr val="bg1"/>
                  </a:solidFill>
                </a:rPr>
                <a:t>Basilea</a:t>
              </a:r>
              <a:r>
                <a:rPr lang="en-US" sz="1600" dirty="0">
                  <a:solidFill>
                    <a:schemeClr val="bg1"/>
                  </a:solidFill>
                </a:rPr>
                <a:t> </a:t>
              </a:r>
              <a:r>
                <a:rPr lang="en-US" sz="1600" dirty="0" err="1">
                  <a:solidFill>
                    <a:schemeClr val="bg1"/>
                  </a:solidFill>
                </a:rPr>
                <a:t>Pharmaceutica</a:t>
              </a:r>
              <a:r>
                <a:rPr lang="en-US" sz="1600" dirty="0">
                  <a:solidFill>
                    <a:schemeClr val="bg1"/>
                  </a:solidFill>
                </a:rPr>
                <a:t> International </a:t>
              </a:r>
              <a:r>
                <a:rPr lang="en-US" sz="1600" dirty="0" smtClean="0">
                  <a:solidFill>
                    <a:schemeClr val="bg1"/>
                  </a:solidFill>
                </a:rPr>
                <a:t>Ltd.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C_Self-Service_Scientific_Poster_4x6_Blue17">
  <a:themeElements>
    <a:clrScheme name="SHPoster1">
      <a:dk1>
        <a:sysClr val="windowText" lastClr="000000"/>
      </a:dk1>
      <a:lt1>
        <a:sysClr val="window" lastClr="FFFFFF"/>
      </a:lt1>
      <a:dk2>
        <a:srgbClr val="1F2D60"/>
      </a:dk2>
      <a:lt2>
        <a:srgbClr val="ECEADC"/>
      </a:lt2>
      <a:accent1>
        <a:srgbClr val="FFCC00"/>
      </a:accent1>
      <a:accent2>
        <a:srgbClr val="FF6600"/>
      </a:accent2>
      <a:accent3>
        <a:srgbClr val="3CBE18"/>
      </a:accent3>
      <a:accent4>
        <a:srgbClr val="2158A1"/>
      </a:accent4>
      <a:accent5>
        <a:srgbClr val="FF66CC"/>
      </a:accent5>
      <a:accent6>
        <a:srgbClr val="99CCFF"/>
      </a:accent6>
      <a:hlink>
        <a:srgbClr val="CC99FF"/>
      </a:hlink>
      <a:folHlink>
        <a:srgbClr val="969696"/>
      </a:folHlink>
    </a:clrScheme>
    <a:fontScheme name="12-12 Self Help PPT Scientific Poster_4x6 Blu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370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370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2-12 Self Help PPT Scientific Poster_4x6 Blu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2-12 Self Help PPT Scientific Poster_4x6 Blu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2-12 Self Help PPT Scientific Poster_4x6 Blu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2-12 Self Help PPT Scientific Poster_4x6 Blu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2-12 Self Help PPT Scientific Poster_4x6 Blu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2-12 Self Help PPT Scientific Poster_4x6 Blu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2-12 Self Help PPT Scientific Poster_4x6 Blu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2-12 Self Help PPT Scientific Poster_4x6 Blu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2-12 Self Help PPT Scientific Poster_4x6 Blu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2-12 Self Help PPT Scientific Poster_4x6 Blu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2-12 Self Help PPT Scientific Poster_4x6 Blu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2-12 Self Help PPT Scientific Poster_4x6 Blu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2-12 Self Help PPT Scientific Poster_4x6 Blue 13">
        <a:dk1>
          <a:srgbClr val="000000"/>
        </a:dk1>
        <a:lt1>
          <a:srgbClr val="1F2D60"/>
        </a:lt1>
        <a:dk2>
          <a:srgbClr val="FFFFFF"/>
        </a:dk2>
        <a:lt2>
          <a:srgbClr val="808080"/>
        </a:lt2>
        <a:accent1>
          <a:srgbClr val="EBEB00"/>
        </a:accent1>
        <a:accent2>
          <a:srgbClr val="EB9900"/>
        </a:accent2>
        <a:accent3>
          <a:srgbClr val="ABADB6"/>
        </a:accent3>
        <a:accent4>
          <a:srgbClr val="000000"/>
        </a:accent4>
        <a:accent5>
          <a:srgbClr val="F3F3AA"/>
        </a:accent5>
        <a:accent6>
          <a:srgbClr val="D58A00"/>
        </a:accent6>
        <a:hlink>
          <a:srgbClr val="00EB00"/>
        </a:hlink>
        <a:folHlink>
          <a:srgbClr val="2158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Burgenske EORTC 2019.potx" id="{A884D23D-B136-4789-8DA2-E1BFE111077D}" vid="{28DCE877-3D66-4B85-BB3A-9FC88CB6FABC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Burgenske EORTC 2019</Template>
  <TotalTime>12</TotalTime>
  <Words>1559</Words>
  <Application>Microsoft Office PowerPoint</Application>
  <PresentationFormat>Custom</PresentationFormat>
  <Paragraphs>152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MS PGothic</vt:lpstr>
      <vt:lpstr>Arial</vt:lpstr>
      <vt:lpstr>Calibri</vt:lpstr>
      <vt:lpstr>Symbol</vt:lpstr>
      <vt:lpstr>Times New Roman</vt:lpstr>
      <vt:lpstr>Wingdings</vt:lpstr>
      <vt:lpstr>MC_Self-Service_Scientific_Poster_4x6_Blue17</vt:lpstr>
      <vt:lpstr>Modeling the clinical paradigm of BAL101553 deployment in patient-derived xenografts (PDX) of glioblastoma (GBM)</vt:lpstr>
    </vt:vector>
  </TitlesOfParts>
  <Company>Mayo Clinic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Modeling the clinical paradigm of BAL101553 deployment in patient-derived xenografts (PDX) of glioblastoma (GBM)</dc:title>
  <dc:creator>Burgenske, Danielle M. (Dani), Ph.D.</dc:creator>
  <dc:description>v2.1</dc:description>
  <cp:lastModifiedBy>Burgenske, Danielle M. (Dani), Ph.D.</cp:lastModifiedBy>
  <cp:revision>79</cp:revision>
  <cp:lastPrinted>2019-10-17T07:51:13Z</cp:lastPrinted>
  <dcterms:created xsi:type="dcterms:W3CDTF">2019-10-10T19:34:31Z</dcterms:created>
  <dcterms:modified xsi:type="dcterms:W3CDTF">2019-10-22T21:55:41Z</dcterms:modified>
</cp:coreProperties>
</file>