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7"/>
  </p:notesMasterIdLst>
  <p:handoutMasterIdLst>
    <p:handoutMasterId r:id="rId8"/>
  </p:handoutMasterIdLst>
  <p:sldIdLst>
    <p:sldId id="257" r:id="rId6"/>
  </p:sldIdLst>
  <p:sldSz cx="16002000" cy="21945600"/>
  <p:notesSz cx="10134600" cy="15621000"/>
  <p:defaultTextStyle>
    <a:defPPr>
      <a:defRPr lang="en-US"/>
    </a:defPPr>
    <a:lvl1pPr algn="ctr" rtl="0" fontAlgn="base">
      <a:spcBef>
        <a:spcPct val="20000"/>
      </a:spcBef>
      <a:spcAft>
        <a:spcPct val="0"/>
      </a:spcAft>
      <a:buClr>
        <a:schemeClr val="folHlink"/>
      </a:buClr>
      <a:buSzPct val="120000"/>
      <a:defRPr sz="2200" kern="1200">
        <a:solidFill>
          <a:schemeClr val="tx2"/>
        </a:solidFill>
        <a:latin typeface="Arial" charset="0"/>
        <a:ea typeface="+mn-ea"/>
        <a:cs typeface="Times New Roman" pitchFamily="18" charset="0"/>
      </a:defRPr>
    </a:lvl1pPr>
    <a:lvl2pPr marL="457200" algn="ctr" rtl="0" fontAlgn="base">
      <a:spcBef>
        <a:spcPct val="20000"/>
      </a:spcBef>
      <a:spcAft>
        <a:spcPct val="0"/>
      </a:spcAft>
      <a:buClr>
        <a:schemeClr val="folHlink"/>
      </a:buClr>
      <a:buSzPct val="120000"/>
      <a:defRPr sz="2200" kern="1200">
        <a:solidFill>
          <a:schemeClr val="tx2"/>
        </a:solidFill>
        <a:latin typeface="Arial" charset="0"/>
        <a:ea typeface="+mn-ea"/>
        <a:cs typeface="Times New Roman" pitchFamily="18" charset="0"/>
      </a:defRPr>
    </a:lvl2pPr>
    <a:lvl3pPr marL="914400" algn="ctr" rtl="0" fontAlgn="base">
      <a:spcBef>
        <a:spcPct val="20000"/>
      </a:spcBef>
      <a:spcAft>
        <a:spcPct val="0"/>
      </a:spcAft>
      <a:buClr>
        <a:schemeClr val="folHlink"/>
      </a:buClr>
      <a:buSzPct val="120000"/>
      <a:defRPr sz="2200" kern="1200">
        <a:solidFill>
          <a:schemeClr val="tx2"/>
        </a:solidFill>
        <a:latin typeface="Arial" charset="0"/>
        <a:ea typeface="+mn-ea"/>
        <a:cs typeface="Times New Roman" pitchFamily="18" charset="0"/>
      </a:defRPr>
    </a:lvl3pPr>
    <a:lvl4pPr marL="1371600" algn="ctr" rtl="0" fontAlgn="base">
      <a:spcBef>
        <a:spcPct val="20000"/>
      </a:spcBef>
      <a:spcAft>
        <a:spcPct val="0"/>
      </a:spcAft>
      <a:buClr>
        <a:schemeClr val="folHlink"/>
      </a:buClr>
      <a:buSzPct val="120000"/>
      <a:defRPr sz="2200" kern="1200">
        <a:solidFill>
          <a:schemeClr val="tx2"/>
        </a:solidFill>
        <a:latin typeface="Arial" charset="0"/>
        <a:ea typeface="+mn-ea"/>
        <a:cs typeface="Times New Roman" pitchFamily="18" charset="0"/>
      </a:defRPr>
    </a:lvl4pPr>
    <a:lvl5pPr marL="1828800" algn="ctr" rtl="0" fontAlgn="base">
      <a:spcBef>
        <a:spcPct val="20000"/>
      </a:spcBef>
      <a:spcAft>
        <a:spcPct val="0"/>
      </a:spcAft>
      <a:buClr>
        <a:schemeClr val="folHlink"/>
      </a:buClr>
      <a:buSzPct val="120000"/>
      <a:defRPr sz="2200" kern="1200">
        <a:solidFill>
          <a:schemeClr val="tx2"/>
        </a:solidFill>
        <a:latin typeface="Arial" charset="0"/>
        <a:ea typeface="+mn-ea"/>
        <a:cs typeface="Times New Roman" pitchFamily="18" charset="0"/>
      </a:defRPr>
    </a:lvl5pPr>
    <a:lvl6pPr marL="2286000" algn="l" defTabSz="914400" rtl="0" eaLnBrk="1" latinLnBrk="0" hangingPunct="1">
      <a:defRPr sz="2200" kern="1200">
        <a:solidFill>
          <a:schemeClr val="tx2"/>
        </a:solidFill>
        <a:latin typeface="Arial" charset="0"/>
        <a:ea typeface="+mn-ea"/>
        <a:cs typeface="Times New Roman" pitchFamily="18" charset="0"/>
      </a:defRPr>
    </a:lvl6pPr>
    <a:lvl7pPr marL="2743200" algn="l" defTabSz="914400" rtl="0" eaLnBrk="1" latinLnBrk="0" hangingPunct="1">
      <a:defRPr sz="2200" kern="1200">
        <a:solidFill>
          <a:schemeClr val="tx2"/>
        </a:solidFill>
        <a:latin typeface="Arial" charset="0"/>
        <a:ea typeface="+mn-ea"/>
        <a:cs typeface="Times New Roman" pitchFamily="18" charset="0"/>
      </a:defRPr>
    </a:lvl7pPr>
    <a:lvl8pPr marL="3200400" algn="l" defTabSz="914400" rtl="0" eaLnBrk="1" latinLnBrk="0" hangingPunct="1">
      <a:defRPr sz="2200" kern="1200">
        <a:solidFill>
          <a:schemeClr val="tx2"/>
        </a:solidFill>
        <a:latin typeface="Arial" charset="0"/>
        <a:ea typeface="+mn-ea"/>
        <a:cs typeface="Times New Roman" pitchFamily="18" charset="0"/>
      </a:defRPr>
    </a:lvl8pPr>
    <a:lvl9pPr marL="3657600" algn="l" defTabSz="914400" rtl="0" eaLnBrk="1" latinLnBrk="0" hangingPunct="1">
      <a:defRPr sz="2200" kern="1200">
        <a:solidFill>
          <a:schemeClr val="tx2"/>
        </a:solidFill>
        <a:latin typeface="Arial" charset="0"/>
        <a:ea typeface="+mn-ea"/>
        <a:cs typeface="Times New Roman" pitchFamily="18"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4920">
          <p15:clr>
            <a:srgbClr val="A4A3A4"/>
          </p15:clr>
        </p15:guide>
        <p15:guide id="2" pos="31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FFFFFF"/>
    <a:srgbClr val="2158A1"/>
    <a:srgbClr val="1F2D60"/>
    <a:srgbClr val="2762AC"/>
    <a:srgbClr val="1C2966"/>
    <a:srgbClr val="354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31535-CC41-4ED2-A7E6-3B27EA982300}" v="1" dt="2024-10-08T15:12:22.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878" autoAdjust="0"/>
  </p:normalViewPr>
  <p:slideViewPr>
    <p:cSldViewPr snapToGrid="0">
      <p:cViewPr>
        <p:scale>
          <a:sx n="80" d="100"/>
          <a:sy n="80" d="100"/>
        </p:scale>
        <p:origin x="726" y="-5034"/>
      </p:cViewPr>
      <p:guideLst/>
    </p:cSldViewPr>
  </p:slideViewPr>
  <p:notesTextViewPr>
    <p:cViewPr>
      <p:scale>
        <a:sx n="3" d="2"/>
        <a:sy n="3" d="2"/>
      </p:scale>
      <p:origin x="0" y="0"/>
    </p:cViewPr>
  </p:notesTextViewPr>
  <p:notesViewPr>
    <p:cSldViewPr snapToGrid="0">
      <p:cViewPr varScale="1">
        <p:scale>
          <a:sx n="96" d="100"/>
          <a:sy n="96" d="100"/>
        </p:scale>
        <p:origin x="-2988" y="-90"/>
      </p:cViewPr>
      <p:guideLst>
        <p:guide orient="horz" pos="4920"/>
        <p:guide pos="319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genske, Dani M., Ph.D." userId="2dc0f719-588f-4dd2-85c9-83f9c9044338" providerId="ADAL" clId="{EF331535-CC41-4ED2-A7E6-3B27EA982300}"/>
    <pc:docChg chg="custSel modSld">
      <pc:chgData name="Burgenske, Dani M., Ph.D." userId="2dc0f719-588f-4dd2-85c9-83f9c9044338" providerId="ADAL" clId="{EF331535-CC41-4ED2-A7E6-3B27EA982300}" dt="2024-10-08T15:47:18.221" v="29" actId="1076"/>
      <pc:docMkLst>
        <pc:docMk/>
      </pc:docMkLst>
      <pc:sldChg chg="addSp delSp modSp mod">
        <pc:chgData name="Burgenske, Dani M., Ph.D." userId="2dc0f719-588f-4dd2-85c9-83f9c9044338" providerId="ADAL" clId="{EF331535-CC41-4ED2-A7E6-3B27EA982300}" dt="2024-10-08T15:47:18.221" v="29" actId="1076"/>
        <pc:sldMkLst>
          <pc:docMk/>
          <pc:sldMk cId="0" sldId="257"/>
        </pc:sldMkLst>
        <pc:spChg chg="mod">
          <ac:chgData name="Burgenske, Dani M., Ph.D." userId="2dc0f719-588f-4dd2-85c9-83f9c9044338" providerId="ADAL" clId="{EF331535-CC41-4ED2-A7E6-3B27EA982300}" dt="2024-10-08T15:13:57.262" v="14" actId="20577"/>
          <ac:spMkLst>
            <pc:docMk/>
            <pc:sldMk cId="0" sldId="257"/>
            <ac:spMk id="4" creationId="{2B1B4FC2-B1FB-9F49-A4C7-B07EC08E37C9}"/>
          </ac:spMkLst>
        </pc:spChg>
        <pc:spChg chg="mod">
          <ac:chgData name="Burgenske, Dani M., Ph.D." userId="2dc0f719-588f-4dd2-85c9-83f9c9044338" providerId="ADAL" clId="{EF331535-CC41-4ED2-A7E6-3B27EA982300}" dt="2024-10-08T15:15:32.701" v="18" actId="12788"/>
          <ac:spMkLst>
            <pc:docMk/>
            <pc:sldMk cId="0" sldId="257"/>
            <ac:spMk id="8" creationId="{98740208-534A-8E63-CD12-B90767D964D6}"/>
          </ac:spMkLst>
        </pc:spChg>
        <pc:spChg chg="mod">
          <ac:chgData name="Burgenske, Dani M., Ph.D." userId="2dc0f719-588f-4dd2-85c9-83f9c9044338" providerId="ADAL" clId="{EF331535-CC41-4ED2-A7E6-3B27EA982300}" dt="2024-10-08T15:15:55.281" v="21" actId="12788"/>
          <ac:spMkLst>
            <pc:docMk/>
            <pc:sldMk cId="0" sldId="257"/>
            <ac:spMk id="11" creationId="{B5A076C5-8CAF-1881-0D4E-70076FBDDC9D}"/>
          </ac:spMkLst>
        </pc:spChg>
        <pc:spChg chg="mod">
          <ac:chgData name="Burgenske, Dani M., Ph.D." userId="2dc0f719-588f-4dd2-85c9-83f9c9044338" providerId="ADAL" clId="{EF331535-CC41-4ED2-A7E6-3B27EA982300}" dt="2024-10-08T15:15:47.618" v="19" actId="12788"/>
          <ac:spMkLst>
            <pc:docMk/>
            <pc:sldMk cId="0" sldId="257"/>
            <ac:spMk id="13" creationId="{2D0796D5-AF79-1163-BEDC-D650E2352D9F}"/>
          </ac:spMkLst>
        </pc:spChg>
        <pc:spChg chg="mod">
          <ac:chgData name="Burgenske, Dani M., Ph.D." userId="2dc0f719-588f-4dd2-85c9-83f9c9044338" providerId="ADAL" clId="{EF331535-CC41-4ED2-A7E6-3B27EA982300}" dt="2024-10-08T15:15:47.618" v="19" actId="12788"/>
          <ac:spMkLst>
            <pc:docMk/>
            <pc:sldMk cId="0" sldId="257"/>
            <ac:spMk id="14" creationId="{879C3B12-03B1-68DF-DB8B-38A2CBC12549}"/>
          </ac:spMkLst>
        </pc:spChg>
        <pc:spChg chg="mod">
          <ac:chgData name="Burgenske, Dani M., Ph.D." userId="2dc0f719-588f-4dd2-85c9-83f9c9044338" providerId="ADAL" clId="{EF331535-CC41-4ED2-A7E6-3B27EA982300}" dt="2024-10-08T15:15:55.281" v="21" actId="12788"/>
          <ac:spMkLst>
            <pc:docMk/>
            <pc:sldMk cId="0" sldId="257"/>
            <ac:spMk id="15" creationId="{FA5787CB-AFB4-B40B-A2F5-AEF3500B911B}"/>
          </ac:spMkLst>
        </pc:spChg>
        <pc:spChg chg="mod">
          <ac:chgData name="Burgenske, Dani M., Ph.D." userId="2dc0f719-588f-4dd2-85c9-83f9c9044338" providerId="ADAL" clId="{EF331535-CC41-4ED2-A7E6-3B27EA982300}" dt="2024-10-08T15:16:03.253" v="22" actId="12788"/>
          <ac:spMkLst>
            <pc:docMk/>
            <pc:sldMk cId="0" sldId="257"/>
            <ac:spMk id="18" creationId="{F4318FE0-9357-EF9A-ED79-906E9B9EED6D}"/>
          </ac:spMkLst>
        </pc:spChg>
        <pc:spChg chg="mod">
          <ac:chgData name="Burgenske, Dani M., Ph.D." userId="2dc0f719-588f-4dd2-85c9-83f9c9044338" providerId="ADAL" clId="{EF331535-CC41-4ED2-A7E6-3B27EA982300}" dt="2024-10-08T15:16:05.681" v="23" actId="14100"/>
          <ac:spMkLst>
            <pc:docMk/>
            <pc:sldMk cId="0" sldId="257"/>
            <ac:spMk id="20" creationId="{8138C10E-B56B-36FF-F90B-5BA384D8D7AC}"/>
          </ac:spMkLst>
        </pc:spChg>
        <pc:spChg chg="mod">
          <ac:chgData name="Burgenske, Dani M., Ph.D." userId="2dc0f719-588f-4dd2-85c9-83f9c9044338" providerId="ADAL" clId="{EF331535-CC41-4ED2-A7E6-3B27EA982300}" dt="2024-10-08T15:46:36.192" v="28" actId="404"/>
          <ac:spMkLst>
            <pc:docMk/>
            <pc:sldMk cId="0" sldId="257"/>
            <ac:spMk id="23" creationId="{58E5A9DA-5803-069C-BDA9-FFCEFEBF6801}"/>
          </ac:spMkLst>
        </pc:spChg>
        <pc:spChg chg="mod">
          <ac:chgData name="Burgenske, Dani M., Ph.D." userId="2dc0f719-588f-4dd2-85c9-83f9c9044338" providerId="ADAL" clId="{EF331535-CC41-4ED2-A7E6-3B27EA982300}" dt="2024-10-08T15:15:55.281" v="21" actId="12788"/>
          <ac:spMkLst>
            <pc:docMk/>
            <pc:sldMk cId="0" sldId="257"/>
            <ac:spMk id="24" creationId="{51AB4111-521B-B4AB-8447-78F90EFDBCBD}"/>
          </ac:spMkLst>
        </pc:spChg>
        <pc:spChg chg="mod">
          <ac:chgData name="Burgenske, Dani M., Ph.D." userId="2dc0f719-588f-4dd2-85c9-83f9c9044338" providerId="ADAL" clId="{EF331535-CC41-4ED2-A7E6-3B27EA982300}" dt="2024-10-08T15:15:47.618" v="19" actId="12788"/>
          <ac:spMkLst>
            <pc:docMk/>
            <pc:sldMk cId="0" sldId="257"/>
            <ac:spMk id="26" creationId="{142303F3-6A8B-5A90-EC76-A119CF228C59}"/>
          </ac:spMkLst>
        </pc:spChg>
        <pc:spChg chg="mod">
          <ac:chgData name="Burgenske, Dani M., Ph.D." userId="2dc0f719-588f-4dd2-85c9-83f9c9044338" providerId="ADAL" clId="{EF331535-CC41-4ED2-A7E6-3B27EA982300}" dt="2024-10-08T15:15:47.618" v="19" actId="12788"/>
          <ac:spMkLst>
            <pc:docMk/>
            <pc:sldMk cId="0" sldId="257"/>
            <ac:spMk id="27" creationId="{B5F28B59-DB74-CC39-67C0-F62DA129D42F}"/>
          </ac:spMkLst>
        </pc:spChg>
        <pc:spChg chg="mod">
          <ac:chgData name="Burgenske, Dani M., Ph.D." userId="2dc0f719-588f-4dd2-85c9-83f9c9044338" providerId="ADAL" clId="{EF331535-CC41-4ED2-A7E6-3B27EA982300}" dt="2024-10-08T15:47:18.221" v="29" actId="1076"/>
          <ac:spMkLst>
            <pc:docMk/>
            <pc:sldMk cId="0" sldId="257"/>
            <ac:spMk id="32" creationId="{F970CAA7-057A-B46B-169C-4C253E7C2D5B}"/>
          </ac:spMkLst>
        </pc:spChg>
        <pc:spChg chg="mod">
          <ac:chgData name="Burgenske, Dani M., Ph.D." userId="2dc0f719-588f-4dd2-85c9-83f9c9044338" providerId="ADAL" clId="{EF331535-CC41-4ED2-A7E6-3B27EA982300}" dt="2024-10-08T15:15:32.701" v="18" actId="12788"/>
          <ac:spMkLst>
            <pc:docMk/>
            <pc:sldMk cId="0" sldId="257"/>
            <ac:spMk id="43" creationId="{35EC2E55-0126-4C22-806E-A906903312C3}"/>
          </ac:spMkLst>
        </pc:spChg>
        <pc:spChg chg="mod">
          <ac:chgData name="Burgenske, Dani M., Ph.D." userId="2dc0f719-588f-4dd2-85c9-83f9c9044338" providerId="ADAL" clId="{EF331535-CC41-4ED2-A7E6-3B27EA982300}" dt="2024-10-08T15:15:17.046" v="16" actId="14100"/>
          <ac:spMkLst>
            <pc:docMk/>
            <pc:sldMk cId="0" sldId="257"/>
            <ac:spMk id="13840" creationId="{00000000-0000-0000-0000-000000000000}"/>
          </ac:spMkLst>
        </pc:spChg>
        <pc:graphicFrameChg chg="mod">
          <ac:chgData name="Burgenske, Dani M., Ph.D." userId="2dc0f719-588f-4dd2-85c9-83f9c9044338" providerId="ADAL" clId="{EF331535-CC41-4ED2-A7E6-3B27EA982300}" dt="2024-10-08T15:15:32.701" v="18" actId="12788"/>
          <ac:graphicFrameMkLst>
            <pc:docMk/>
            <pc:sldMk cId="0" sldId="257"/>
            <ac:graphicFrameMk id="9" creationId="{D88ACF9E-A06A-5B5C-013F-1CE3A1DB9514}"/>
          </ac:graphicFrameMkLst>
        </pc:graphicFrameChg>
        <pc:graphicFrameChg chg="mod">
          <ac:chgData name="Burgenske, Dani M., Ph.D." userId="2dc0f719-588f-4dd2-85c9-83f9c9044338" providerId="ADAL" clId="{EF331535-CC41-4ED2-A7E6-3B27EA982300}" dt="2024-10-08T15:16:03.253" v="22" actId="12788"/>
          <ac:graphicFrameMkLst>
            <pc:docMk/>
            <pc:sldMk cId="0" sldId="257"/>
            <ac:graphicFrameMk id="19" creationId="{66032611-1B63-6F08-6210-D4ACF3001CA7}"/>
          </ac:graphicFrameMkLst>
        </pc:graphicFrameChg>
        <pc:picChg chg="add mod modCrop">
          <ac:chgData name="Burgenske, Dani M., Ph.D." userId="2dc0f719-588f-4dd2-85c9-83f9c9044338" providerId="ADAL" clId="{EF331535-CC41-4ED2-A7E6-3B27EA982300}" dt="2024-10-08T15:15:32.701" v="18" actId="12788"/>
          <ac:picMkLst>
            <pc:docMk/>
            <pc:sldMk cId="0" sldId="257"/>
            <ac:picMk id="6" creationId="{65AF2227-6054-F9D5-72B4-288CB462F1AC}"/>
          </ac:picMkLst>
        </pc:picChg>
        <pc:picChg chg="del">
          <ac:chgData name="Burgenske, Dani M., Ph.D." userId="2dc0f719-588f-4dd2-85c9-83f9c9044338" providerId="ADAL" clId="{EF331535-CC41-4ED2-A7E6-3B27EA982300}" dt="2024-10-08T15:12:11.292" v="1" actId="478"/>
          <ac:picMkLst>
            <pc:docMk/>
            <pc:sldMk cId="0" sldId="257"/>
            <ac:picMk id="10" creationId="{8DCCA1A6-BF43-ACDC-F248-438CFD4731EF}"/>
          </ac:picMkLst>
        </pc:picChg>
        <pc:picChg chg="mod">
          <ac:chgData name="Burgenske, Dani M., Ph.D." userId="2dc0f719-588f-4dd2-85c9-83f9c9044338" providerId="ADAL" clId="{EF331535-CC41-4ED2-A7E6-3B27EA982300}" dt="2024-10-08T15:15:55.281" v="21" actId="12788"/>
          <ac:picMkLst>
            <pc:docMk/>
            <pc:sldMk cId="0" sldId="257"/>
            <ac:picMk id="16" creationId="{0A2E67F2-1801-B6E0-E1A7-EAEA6A3694A7}"/>
          </ac:picMkLst>
        </pc:picChg>
        <pc:picChg chg="mod">
          <ac:chgData name="Burgenske, Dani M., Ph.D." userId="2dc0f719-588f-4dd2-85c9-83f9c9044338" providerId="ADAL" clId="{EF331535-CC41-4ED2-A7E6-3B27EA982300}" dt="2024-10-08T15:15:47.618" v="19" actId="12788"/>
          <ac:picMkLst>
            <pc:docMk/>
            <pc:sldMk cId="0" sldId="257"/>
            <ac:picMk id="17" creationId="{3FBACDAB-5264-CCBF-3533-60F56F8BE1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3910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t" anchorCtr="0" compatLnSpc="1">
            <a:prstTxWarp prst="textNoShape">
              <a:avLst/>
            </a:prstTxWarp>
          </a:bodyPr>
          <a:lstStyle>
            <a:lvl1pPr algn="l" defTabSz="1471613">
              <a:spcBef>
                <a:spcPct val="0"/>
              </a:spcBef>
              <a:buClrTx/>
              <a:buSzTx/>
              <a:defRPr sz="1900">
                <a:solidFill>
                  <a:schemeClr val="tx1"/>
                </a:solidFill>
                <a:cs typeface="Arial" charset="0"/>
              </a:defRPr>
            </a:lvl1pPr>
          </a:lstStyle>
          <a:p>
            <a:endParaRPr lang="en-US"/>
          </a:p>
        </p:txBody>
      </p:sp>
      <p:sp>
        <p:nvSpPr>
          <p:cNvPr id="15363" name="Rectangle 3"/>
          <p:cNvSpPr>
            <a:spLocks noGrp="1" noChangeArrowheads="1"/>
          </p:cNvSpPr>
          <p:nvPr>
            <p:ph type="dt" sz="quarter" idx="1"/>
          </p:nvPr>
        </p:nvSpPr>
        <p:spPr bwMode="auto">
          <a:xfrm>
            <a:off x="5741988" y="0"/>
            <a:ext cx="43910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t" anchorCtr="0" compatLnSpc="1">
            <a:prstTxWarp prst="textNoShape">
              <a:avLst/>
            </a:prstTxWarp>
          </a:bodyPr>
          <a:lstStyle>
            <a:lvl1pPr algn="r" defTabSz="1471613">
              <a:spcBef>
                <a:spcPct val="0"/>
              </a:spcBef>
              <a:buClrTx/>
              <a:buSzTx/>
              <a:defRPr sz="1900">
                <a:solidFill>
                  <a:schemeClr val="tx1"/>
                </a:solidFill>
                <a:cs typeface="Arial" charset="0"/>
              </a:defRPr>
            </a:lvl1pPr>
          </a:lstStyle>
          <a:p>
            <a:endParaRPr lang="en-US"/>
          </a:p>
        </p:txBody>
      </p:sp>
      <p:sp>
        <p:nvSpPr>
          <p:cNvPr id="15364" name="Rectangle 4"/>
          <p:cNvSpPr>
            <a:spLocks noGrp="1" noChangeArrowheads="1"/>
          </p:cNvSpPr>
          <p:nvPr>
            <p:ph type="ftr" sz="quarter" idx="2"/>
          </p:nvPr>
        </p:nvSpPr>
        <p:spPr bwMode="auto">
          <a:xfrm>
            <a:off x="0" y="14838363"/>
            <a:ext cx="43910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b" anchorCtr="0" compatLnSpc="1">
            <a:prstTxWarp prst="textNoShape">
              <a:avLst/>
            </a:prstTxWarp>
          </a:bodyPr>
          <a:lstStyle>
            <a:lvl1pPr algn="l" defTabSz="1471613">
              <a:spcBef>
                <a:spcPct val="0"/>
              </a:spcBef>
              <a:buClrTx/>
              <a:buSzTx/>
              <a:defRPr sz="1900">
                <a:solidFill>
                  <a:schemeClr val="tx1"/>
                </a:solidFill>
                <a:cs typeface="Arial" charset="0"/>
              </a:defRPr>
            </a:lvl1pPr>
          </a:lstStyle>
          <a:p>
            <a:endParaRPr lang="en-US"/>
          </a:p>
        </p:txBody>
      </p:sp>
      <p:sp>
        <p:nvSpPr>
          <p:cNvPr id="15365" name="Rectangle 5"/>
          <p:cNvSpPr>
            <a:spLocks noGrp="1" noChangeArrowheads="1"/>
          </p:cNvSpPr>
          <p:nvPr>
            <p:ph type="sldNum" sz="quarter" idx="3"/>
          </p:nvPr>
        </p:nvSpPr>
        <p:spPr bwMode="auto">
          <a:xfrm>
            <a:off x="5741988" y="14838363"/>
            <a:ext cx="43910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7165" tIns="73582" rIns="147165" bIns="73582" numCol="1" anchor="b" anchorCtr="0" compatLnSpc="1">
            <a:prstTxWarp prst="textNoShape">
              <a:avLst/>
            </a:prstTxWarp>
          </a:bodyPr>
          <a:lstStyle>
            <a:lvl1pPr algn="r" defTabSz="1471613">
              <a:spcBef>
                <a:spcPct val="0"/>
              </a:spcBef>
              <a:buClrTx/>
              <a:buSzTx/>
              <a:defRPr sz="1900">
                <a:solidFill>
                  <a:schemeClr val="tx1"/>
                </a:solidFill>
                <a:cs typeface="Arial" charset="0"/>
              </a:defRPr>
            </a:lvl1pPr>
          </a:lstStyle>
          <a:p>
            <a:fld id="{CA502FBD-B10D-4BE8-8AFB-14FB297BF877}" type="slidenum">
              <a:rPr lang="en-US"/>
              <a:pPr/>
              <a:t>‹#›</a:t>
            </a:fld>
            <a:endParaRPr lang="en-US"/>
          </a:p>
        </p:txBody>
      </p:sp>
    </p:spTree>
    <p:extLst>
      <p:ext uri="{BB962C8B-B14F-4D97-AF65-F5344CB8AC3E}">
        <p14:creationId xmlns:p14="http://schemas.microsoft.com/office/powerpoint/2010/main" val="376318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4391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defRPr sz="1200">
                <a:solidFill>
                  <a:schemeClr val="tx1"/>
                </a:solidFill>
                <a:cs typeface="Arial" charset="0"/>
              </a:defRPr>
            </a:lvl1pPr>
          </a:lstStyle>
          <a:p>
            <a:endParaRPr lang="en-US"/>
          </a:p>
        </p:txBody>
      </p:sp>
      <p:sp>
        <p:nvSpPr>
          <p:cNvPr id="32771" name="Rectangle 3"/>
          <p:cNvSpPr>
            <a:spLocks noGrp="1" noChangeArrowheads="1"/>
          </p:cNvSpPr>
          <p:nvPr>
            <p:ph type="dt" idx="1"/>
          </p:nvPr>
        </p:nvSpPr>
        <p:spPr bwMode="auto">
          <a:xfrm>
            <a:off x="5740400" y="0"/>
            <a:ext cx="43926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defRPr sz="1200">
                <a:solidFill>
                  <a:schemeClr val="tx1"/>
                </a:solidFill>
                <a:cs typeface="Arial" charset="0"/>
              </a:defRPr>
            </a:lvl1pPr>
          </a:lstStyle>
          <a:p>
            <a:endParaRPr lang="en-US"/>
          </a:p>
        </p:txBody>
      </p:sp>
      <p:sp>
        <p:nvSpPr>
          <p:cNvPr id="32772" name="Rectangle 4"/>
          <p:cNvSpPr>
            <a:spLocks noGrp="1" noRot="1" noChangeAspect="1" noChangeArrowheads="1" noTextEdit="1"/>
          </p:cNvSpPr>
          <p:nvPr>
            <p:ph type="sldImg" idx="2"/>
          </p:nvPr>
        </p:nvSpPr>
        <p:spPr bwMode="auto">
          <a:xfrm>
            <a:off x="2932113" y="1171575"/>
            <a:ext cx="4270375" cy="58578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1012825" y="7419975"/>
            <a:ext cx="810895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14836775"/>
            <a:ext cx="4391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defRPr sz="1200">
                <a:solidFill>
                  <a:schemeClr val="tx1"/>
                </a:solidFill>
                <a:cs typeface="Arial" charset="0"/>
              </a:defRPr>
            </a:lvl1pPr>
          </a:lstStyle>
          <a:p>
            <a:endParaRPr lang="en-US"/>
          </a:p>
        </p:txBody>
      </p:sp>
      <p:sp>
        <p:nvSpPr>
          <p:cNvPr id="32775" name="Rectangle 7"/>
          <p:cNvSpPr>
            <a:spLocks noGrp="1" noChangeArrowheads="1"/>
          </p:cNvSpPr>
          <p:nvPr>
            <p:ph type="sldNum" sz="quarter" idx="5"/>
          </p:nvPr>
        </p:nvSpPr>
        <p:spPr bwMode="auto">
          <a:xfrm>
            <a:off x="5740400" y="14836775"/>
            <a:ext cx="43926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defRPr sz="1200">
                <a:solidFill>
                  <a:schemeClr val="tx1"/>
                </a:solidFill>
                <a:cs typeface="Arial" charset="0"/>
              </a:defRPr>
            </a:lvl1pPr>
          </a:lstStyle>
          <a:p>
            <a:fld id="{6FA6BD66-9B27-4599-9E5F-C08A5B24D044}" type="slidenum">
              <a:rPr lang="en-US"/>
              <a:pPr/>
              <a:t>‹#›</a:t>
            </a:fld>
            <a:endParaRPr lang="en-US"/>
          </a:p>
        </p:txBody>
      </p:sp>
    </p:spTree>
    <p:extLst>
      <p:ext uri="{BB962C8B-B14F-4D97-AF65-F5344CB8AC3E}">
        <p14:creationId xmlns:p14="http://schemas.microsoft.com/office/powerpoint/2010/main" val="1586964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3D1F9-5E50-4D12-A43D-F4B77DF155BB}" type="slidenum">
              <a:rPr lang="en-US"/>
              <a:pPr/>
              <a:t>1</a:t>
            </a:fld>
            <a:endParaRPr lang="en-US"/>
          </a:p>
        </p:txBody>
      </p:sp>
      <p:sp>
        <p:nvSpPr>
          <p:cNvPr id="33794" name="Rectangle 2"/>
          <p:cNvSpPr>
            <a:spLocks noGrp="1" noRot="1" noChangeAspect="1" noChangeArrowheads="1" noTextEdit="1"/>
          </p:cNvSpPr>
          <p:nvPr>
            <p:ph type="sldImg"/>
          </p:nvPr>
        </p:nvSpPr>
        <p:spPr>
          <a:xfrm>
            <a:off x="2932113" y="1171575"/>
            <a:ext cx="4270375" cy="5857875"/>
          </a:xfrm>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82730813-9CCC-02B3-125B-8CB22FE1744B}"/>
              </a:ext>
            </a:extLst>
          </p:cNvPr>
          <p:cNvSpPr txBox="1"/>
          <p:nvPr userDrawn="1"/>
        </p:nvSpPr>
        <p:spPr>
          <a:xfrm>
            <a:off x="4171950" y="20001880"/>
            <a:ext cx="3771900" cy="830997"/>
          </a:xfrm>
          <a:prstGeom prst="rect">
            <a:avLst/>
          </a:prstGeom>
          <a:noFill/>
        </p:spPr>
        <p:txBody>
          <a:bodyPr wrap="square" rtlCol="0">
            <a:spAutoFit/>
          </a:bodyPr>
          <a:lstStyle/>
          <a:p>
            <a:pPr algn="l"/>
            <a:r>
              <a:rPr lang="en-US" sz="2400" dirty="0">
                <a:solidFill>
                  <a:schemeClr val="tx1"/>
                </a:solidFill>
              </a:rPr>
              <a:t>Copyright belongs in bottom left hand corner.</a:t>
            </a:r>
          </a:p>
        </p:txBody>
      </p:sp>
      <p:cxnSp>
        <p:nvCxnSpPr>
          <p:cNvPr id="52" name="Straight Arrow Connector 51">
            <a:extLst>
              <a:ext uri="{FF2B5EF4-FFF2-40B4-BE49-F238E27FC236}">
                <a16:creationId xmlns:a16="http://schemas.microsoft.com/office/drawing/2014/main" id="{5E0416A8-ECF3-7E82-913B-1F6AF4DC8B3C}"/>
              </a:ext>
            </a:extLst>
          </p:cNvPr>
          <p:cNvCxnSpPr>
            <a:cxnSpLocks/>
          </p:cNvCxnSpPr>
          <p:nvPr userDrawn="1"/>
        </p:nvCxnSpPr>
        <p:spPr bwMode="auto">
          <a:xfrm flipH="1">
            <a:off x="3590925" y="20768602"/>
            <a:ext cx="597145" cy="436513"/>
          </a:xfrm>
          <a:prstGeom prst="straightConnector1">
            <a:avLst/>
          </a:prstGeom>
          <a:solidFill>
            <a:schemeClr val="tx2"/>
          </a:solidFill>
          <a:ln w="508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a:extLst>
              <a:ext uri="{FF2B5EF4-FFF2-40B4-BE49-F238E27FC236}">
                <a16:creationId xmlns:a16="http://schemas.microsoft.com/office/drawing/2014/main" id="{C6A4C06F-426A-8D7A-5C2C-47C0DC32CCA4}"/>
              </a:ext>
            </a:extLst>
          </p:cNvPr>
          <p:cNvSpPr txBox="1"/>
          <p:nvPr userDrawn="1"/>
        </p:nvSpPr>
        <p:spPr>
          <a:xfrm>
            <a:off x="7053621" y="18188168"/>
            <a:ext cx="6897329" cy="1569660"/>
          </a:xfrm>
          <a:prstGeom prst="rect">
            <a:avLst/>
          </a:prstGeom>
          <a:noFill/>
        </p:spPr>
        <p:txBody>
          <a:bodyPr wrap="square" rtlCol="0">
            <a:spAutoFit/>
          </a:bodyPr>
          <a:lstStyle/>
          <a:p>
            <a:pPr algn="l"/>
            <a:r>
              <a:rPr lang="en-US" sz="2400" dirty="0">
                <a:solidFill>
                  <a:schemeClr val="tx1"/>
                </a:solidFill>
              </a:rPr>
              <a:t>Affiliate/Partner Logos: A logo representing another non-Mayo listed contributing affiliation or partner may be placed in the bottom right corner within yellow guideline spaces.</a:t>
            </a:r>
          </a:p>
        </p:txBody>
      </p:sp>
      <p:cxnSp>
        <p:nvCxnSpPr>
          <p:cNvPr id="54" name="Straight Arrow Connector 53">
            <a:extLst>
              <a:ext uri="{FF2B5EF4-FFF2-40B4-BE49-F238E27FC236}">
                <a16:creationId xmlns:a16="http://schemas.microsoft.com/office/drawing/2014/main" id="{8C25A135-9948-7906-32BC-44D8A84D3458}"/>
              </a:ext>
            </a:extLst>
          </p:cNvPr>
          <p:cNvCxnSpPr>
            <a:cxnSpLocks/>
          </p:cNvCxnSpPr>
          <p:nvPr userDrawn="1"/>
        </p:nvCxnSpPr>
        <p:spPr bwMode="auto">
          <a:xfrm>
            <a:off x="11385550" y="19643162"/>
            <a:ext cx="850900" cy="685800"/>
          </a:xfrm>
          <a:prstGeom prst="straightConnector1">
            <a:avLst/>
          </a:prstGeom>
          <a:solidFill>
            <a:schemeClr val="tx2"/>
          </a:solidFill>
          <a:ln w="508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88AEB724-66C6-A0D7-A2BE-EA8ECFB04FD3}"/>
              </a:ext>
            </a:extLst>
          </p:cNvPr>
          <p:cNvSpPr txBox="1"/>
          <p:nvPr userDrawn="1"/>
        </p:nvSpPr>
        <p:spPr>
          <a:xfrm>
            <a:off x="622448" y="12757159"/>
            <a:ext cx="14757105" cy="830997"/>
          </a:xfrm>
          <a:prstGeom prst="rect">
            <a:avLst/>
          </a:prstGeom>
          <a:noFill/>
        </p:spPr>
        <p:txBody>
          <a:bodyPr wrap="square" rtlCol="0">
            <a:spAutoFit/>
          </a:bodyPr>
          <a:lstStyle/>
          <a:p>
            <a:pPr algn="ctr"/>
            <a:r>
              <a:rPr lang="en-US" sz="4800" b="1" dirty="0">
                <a:solidFill>
                  <a:srgbClr val="FF0000"/>
                </a:solidFill>
              </a:rPr>
              <a:t>THIS TEMPLATE IS HALF SIZE</a:t>
            </a:r>
          </a:p>
        </p:txBody>
      </p:sp>
      <p:sp>
        <p:nvSpPr>
          <p:cNvPr id="56" name="Rectangle 55">
            <a:extLst>
              <a:ext uri="{FF2B5EF4-FFF2-40B4-BE49-F238E27FC236}">
                <a16:creationId xmlns:a16="http://schemas.microsoft.com/office/drawing/2014/main" id="{9C0254E2-5DA4-99C5-5F18-9A41782CA3FD}"/>
              </a:ext>
            </a:extLst>
          </p:cNvPr>
          <p:cNvSpPr/>
          <p:nvPr userDrawn="1"/>
        </p:nvSpPr>
        <p:spPr>
          <a:xfrm>
            <a:off x="1790700" y="3061920"/>
            <a:ext cx="12420600" cy="3711785"/>
          </a:xfrm>
          <a:prstGeom prst="rect">
            <a:avLst/>
          </a:prstGeom>
        </p:spPr>
        <p:txBody>
          <a:bodyPr wrap="square">
            <a:spAutoFit/>
          </a:bodyPr>
          <a:lstStyle/>
          <a:p>
            <a:pPr algn="l"/>
            <a:r>
              <a:rPr lang="en-US" sz="2800" b="1" dirty="0">
                <a:solidFill>
                  <a:schemeClr val="tx1"/>
                </a:solidFill>
              </a:rPr>
              <a:t>Poster Header (Brand Safe Area): </a:t>
            </a:r>
            <a:r>
              <a:rPr lang="en-US" sz="2800" dirty="0">
                <a:solidFill>
                  <a:schemeClr val="tx1"/>
                </a:solidFill>
              </a:rPr>
              <a:t>The banner/header should ONLY contain the Mayo Clinic logo, title and author/affiliation text. Title/author text boxes may be stretched left and right to fit copy but should not move vertically. </a:t>
            </a:r>
            <a:br>
              <a:rPr lang="en-US" sz="2800" dirty="0">
                <a:solidFill>
                  <a:schemeClr val="tx1"/>
                </a:solidFill>
              </a:rPr>
            </a:br>
            <a:r>
              <a:rPr lang="en-US" sz="2800" dirty="0">
                <a:solidFill>
                  <a:schemeClr val="tx1"/>
                </a:solidFill>
              </a:rPr>
              <a:t>No other logos, photos, images, patterns or art are allowed within this area. </a:t>
            </a:r>
          </a:p>
          <a:p>
            <a:pPr algn="l"/>
            <a:endParaRPr lang="en-US" sz="2800" dirty="0">
              <a:solidFill>
                <a:schemeClr val="tx1"/>
              </a:solidFill>
            </a:endParaRPr>
          </a:p>
          <a:p>
            <a:pPr algn="l"/>
            <a:r>
              <a:rPr lang="en-US" sz="2800" b="1" i="0" dirty="0">
                <a:solidFill>
                  <a:schemeClr val="tx1"/>
                </a:solidFill>
              </a:rPr>
              <a:t>Poster Body: </a:t>
            </a:r>
            <a:r>
              <a:rPr lang="en-US" sz="2800" dirty="0">
                <a:solidFill>
                  <a:schemeClr val="tx1"/>
                </a:solidFill>
              </a:rPr>
              <a:t>Your text, figures, tables and graphs should appear within this area. View guides to see the required border space. No photos, illustrations, patterns or graphics are allowed in the background of the poster.</a:t>
            </a:r>
          </a:p>
        </p:txBody>
      </p:sp>
      <p:sp>
        <p:nvSpPr>
          <p:cNvPr id="57" name="TextBox 56">
            <a:extLst>
              <a:ext uri="{FF2B5EF4-FFF2-40B4-BE49-F238E27FC236}">
                <a16:creationId xmlns:a16="http://schemas.microsoft.com/office/drawing/2014/main" id="{FB145C3A-76BB-8AC1-84F0-4305DBF0454C}"/>
              </a:ext>
            </a:extLst>
          </p:cNvPr>
          <p:cNvSpPr txBox="1"/>
          <p:nvPr userDrawn="1"/>
        </p:nvSpPr>
        <p:spPr>
          <a:xfrm>
            <a:off x="1665706" y="14392678"/>
            <a:ext cx="6544187"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chemeClr val="tx1"/>
                </a:solidFill>
              </a:rPr>
              <a:t>Content may NOT go outside the border guide or it may be trimmed off. (Go to the </a:t>
            </a:r>
            <a:r>
              <a:rPr lang="en-US" sz="2400" b="1" dirty="0">
                <a:solidFill>
                  <a:schemeClr val="tx1"/>
                </a:solidFill>
              </a:rPr>
              <a:t>View</a:t>
            </a:r>
            <a:r>
              <a:rPr lang="en-US" sz="2400" dirty="0">
                <a:solidFill>
                  <a:schemeClr val="tx1"/>
                </a:solidFill>
              </a:rPr>
              <a:t> tab and check the </a:t>
            </a:r>
            <a:r>
              <a:rPr lang="en-US" sz="2400" b="1" dirty="0">
                <a:solidFill>
                  <a:schemeClr val="tx1"/>
                </a:solidFill>
              </a:rPr>
              <a:t>Guides</a:t>
            </a:r>
            <a:r>
              <a:rPr lang="en-US" sz="2400" dirty="0">
                <a:solidFill>
                  <a:schemeClr val="tx1"/>
                </a:solidFill>
              </a:rPr>
              <a:t> box to see the guide).</a:t>
            </a:r>
          </a:p>
        </p:txBody>
      </p:sp>
      <p:sp>
        <p:nvSpPr>
          <p:cNvPr id="58" name="Rectangle 57">
            <a:extLst>
              <a:ext uri="{FF2B5EF4-FFF2-40B4-BE49-F238E27FC236}">
                <a16:creationId xmlns:a16="http://schemas.microsoft.com/office/drawing/2014/main" id="{A2B85817-AA71-A25B-8CD7-67E95126433E}"/>
              </a:ext>
            </a:extLst>
          </p:cNvPr>
          <p:cNvSpPr/>
          <p:nvPr userDrawn="1"/>
        </p:nvSpPr>
        <p:spPr>
          <a:xfrm>
            <a:off x="1645920" y="7329120"/>
            <a:ext cx="5532120" cy="4701358"/>
          </a:xfrm>
          <a:prstGeom prst="rect">
            <a:avLst/>
          </a:prstGeom>
          <a:solidFill>
            <a:schemeClr val="accent3">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algn="ctr"/>
            <a:r>
              <a:rPr lang="en-US" sz="2800" b="1" dirty="0">
                <a:solidFill>
                  <a:srgbClr val="FF0000"/>
                </a:solidFill>
                <a:latin typeface="Arial" panose="020B0604020202020204" pitchFamily="34" charset="0"/>
                <a:cs typeface="Arial" panose="020B0604020202020204" pitchFamily="34" charset="0"/>
              </a:rPr>
              <a:t>3 TEMPLATE OPTIONS</a:t>
            </a:r>
          </a:p>
          <a:p>
            <a:pPr lvl="1"/>
            <a:r>
              <a:rPr lang="en-US" sz="2800" dirty="0">
                <a:solidFill>
                  <a:schemeClr val="tx1"/>
                </a:solidFill>
                <a:latin typeface="Arial" panose="020B0604020202020204" pitchFamily="34" charset="0"/>
                <a:cs typeface="Arial" panose="020B0604020202020204" pitchFamily="34" charset="0"/>
              </a:rPr>
              <a:t>p2 – Blue Banner</a:t>
            </a:r>
          </a:p>
          <a:p>
            <a:pPr lvl="1"/>
            <a:r>
              <a:rPr lang="en-US" sz="2800" dirty="0">
                <a:solidFill>
                  <a:schemeClr val="tx1"/>
                </a:solidFill>
                <a:latin typeface="Arial" panose="020B0604020202020204" pitchFamily="34" charset="0"/>
                <a:cs typeface="Arial" panose="020B0604020202020204" pitchFamily="34" charset="0"/>
              </a:rPr>
              <a:t>p3 – Blue Border</a:t>
            </a:r>
          </a:p>
          <a:p>
            <a:pPr lvl="1"/>
            <a:r>
              <a:rPr lang="en-US" sz="2800" dirty="0">
                <a:solidFill>
                  <a:schemeClr val="tx1"/>
                </a:solidFill>
                <a:latin typeface="Arial" panose="020B0604020202020204" pitchFamily="34" charset="0"/>
                <a:cs typeface="Arial" panose="020B0604020202020204" pitchFamily="34" charset="0"/>
              </a:rPr>
              <a:t>p4 – Blue “Better Poster”</a:t>
            </a:r>
          </a:p>
          <a:p>
            <a:pPr algn="ctr"/>
            <a:endParaRPr lang="en-US" sz="2800" dirty="0">
              <a:latin typeface="Arial" panose="020B0604020202020204" pitchFamily="34" charset="0"/>
              <a:cs typeface="Arial" panose="020B0604020202020204" pitchFamily="34" charset="0"/>
            </a:endParaRPr>
          </a:p>
          <a:p>
            <a:pPr algn="ctr"/>
            <a:r>
              <a:rPr lang="en-US" sz="2800" b="1" dirty="0">
                <a:solidFill>
                  <a:srgbClr val="FF0000"/>
                </a:solidFill>
                <a:latin typeface="Arial" panose="020B0604020202020204" pitchFamily="34" charset="0"/>
                <a:cs typeface="Arial" panose="020B0604020202020204" pitchFamily="34" charset="0"/>
              </a:rPr>
              <a:t>DELETE UNUSED PAGES </a:t>
            </a:r>
            <a:r>
              <a:rPr lang="en-US" sz="2800" dirty="0">
                <a:solidFill>
                  <a:schemeClr val="tx1"/>
                </a:solidFill>
                <a:latin typeface="Arial" panose="020B0604020202020204" pitchFamily="34" charset="0"/>
                <a:cs typeface="Arial" panose="020B0604020202020204" pitchFamily="34" charset="0"/>
              </a:rPr>
              <a:t>before submitting for print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or saving a PDF</a:t>
            </a:r>
          </a:p>
        </p:txBody>
      </p:sp>
      <p:sp>
        <p:nvSpPr>
          <p:cNvPr id="59" name="Rectangle 58">
            <a:extLst>
              <a:ext uri="{FF2B5EF4-FFF2-40B4-BE49-F238E27FC236}">
                <a16:creationId xmlns:a16="http://schemas.microsoft.com/office/drawing/2014/main" id="{0FD3208E-1792-790D-7445-CFDA6CAADEA5}"/>
              </a:ext>
            </a:extLst>
          </p:cNvPr>
          <p:cNvSpPr/>
          <p:nvPr userDrawn="1"/>
        </p:nvSpPr>
        <p:spPr>
          <a:xfrm>
            <a:off x="8823960" y="7329120"/>
            <a:ext cx="5532120" cy="4700016"/>
          </a:xfrm>
          <a:prstGeom prst="rect">
            <a:avLst/>
          </a:prstGeom>
          <a:solidFill>
            <a:schemeClr val="accent3">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algn="ctr"/>
            <a:r>
              <a:rPr lang="en-US" sz="2800" b="1" dirty="0">
                <a:solidFill>
                  <a:srgbClr val="FF0000"/>
                </a:solidFill>
                <a:latin typeface="Arial" panose="020B0604020202020204" pitchFamily="34" charset="0"/>
                <a:cs typeface="Arial" panose="020B0604020202020204" pitchFamily="34" charset="0"/>
              </a:rPr>
              <a:t>TO AVOID</a:t>
            </a:r>
          </a:p>
          <a:p>
            <a:pPr algn="ctr"/>
            <a:r>
              <a:rPr lang="en-US" sz="2800" b="1" dirty="0">
                <a:solidFill>
                  <a:srgbClr val="FF0000"/>
                </a:solidFill>
                <a:latin typeface="Arial" panose="020B0604020202020204" pitchFamily="34" charset="0"/>
                <a:cs typeface="Arial" panose="020B0604020202020204" pitchFamily="34" charset="0"/>
              </a:rPr>
              <a:t>RE-DESIGN CHARGES</a:t>
            </a:r>
          </a:p>
          <a:p>
            <a:pPr algn="ctr"/>
            <a:endParaRPr lang="en-US" sz="2800" b="1" dirty="0">
              <a:solidFill>
                <a:srgbClr val="FF0000"/>
              </a:solidFill>
              <a:latin typeface="Arial" panose="020B0604020202020204" pitchFamily="34" charset="0"/>
              <a:cs typeface="Arial" panose="020B0604020202020204" pitchFamily="34" charset="0"/>
            </a:endParaRPr>
          </a:p>
          <a:p>
            <a:pPr algn="ctr"/>
            <a:r>
              <a:rPr lang="en-US" sz="2800" b="1" dirty="0">
                <a:solidFill>
                  <a:schemeClr val="tx1"/>
                </a:solidFill>
                <a:latin typeface="Arial" panose="020B0604020202020204" pitchFamily="34" charset="0"/>
                <a:cs typeface="Arial" panose="020B0604020202020204" pitchFamily="34" charset="0"/>
              </a:rPr>
              <a:t>follow these</a:t>
            </a:r>
            <a:endParaRPr lang="en-US" sz="2800" dirty="0">
              <a:solidFill>
                <a:schemeClr val="tx1"/>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D647EE15-8623-4327-8932-512D08B8A611}"/>
              </a:ext>
            </a:extLst>
          </p:cNvPr>
          <p:cNvSpPr/>
          <p:nvPr userDrawn="1"/>
        </p:nvSpPr>
        <p:spPr>
          <a:xfrm>
            <a:off x="540732" y="14572838"/>
            <a:ext cx="1002890" cy="0"/>
          </a:xfrm>
          <a:custGeom>
            <a:avLst/>
            <a:gdLst>
              <a:gd name="connsiteX0" fmla="*/ 1002890 w 1002890"/>
              <a:gd name="connsiteY0" fmla="*/ 0 h 0"/>
              <a:gd name="connsiteX1" fmla="*/ 0 w 1002890"/>
              <a:gd name="connsiteY1" fmla="*/ 0 h 0"/>
            </a:gdLst>
            <a:ahLst/>
            <a:cxnLst>
              <a:cxn ang="0">
                <a:pos x="connsiteX0" y="connsiteY0"/>
              </a:cxn>
              <a:cxn ang="0">
                <a:pos x="connsiteX1" y="connsiteY1"/>
              </a:cxn>
            </a:cxnLst>
            <a:rect l="l" t="t" r="r" b="b"/>
            <a:pathLst>
              <a:path w="1002890">
                <a:moveTo>
                  <a:pt x="1002890" y="0"/>
                </a:moveTo>
                <a:lnTo>
                  <a:pt x="0" y="0"/>
                </a:lnTo>
              </a:path>
            </a:pathLst>
          </a:custGeom>
          <a:solidFill>
            <a:schemeClr val="tx2"/>
          </a:solidFill>
          <a:ln w="508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61" name="Rectangle 60">
            <a:extLst>
              <a:ext uri="{FF2B5EF4-FFF2-40B4-BE49-F238E27FC236}">
                <a16:creationId xmlns:a16="http://schemas.microsoft.com/office/drawing/2014/main" id="{EEF930CD-4782-BE6E-ED97-BF23B2FE2C3C}"/>
              </a:ext>
            </a:extLst>
          </p:cNvPr>
          <p:cNvSpPr>
            <a:spLocks noChangeAspect="1"/>
          </p:cNvSpPr>
          <p:nvPr userDrawn="1"/>
        </p:nvSpPr>
        <p:spPr bwMode="auto">
          <a:xfrm>
            <a:off x="14451579" y="20444886"/>
            <a:ext cx="1049786" cy="1051560"/>
          </a:xfrm>
          <a:prstGeom prst="rect">
            <a:avLst/>
          </a:prstGeom>
          <a:noFill/>
          <a:ln w="76200">
            <a:solidFill>
              <a:schemeClr val="accent3"/>
            </a:solidFill>
          </a:ln>
        </p:spPr>
        <p:style>
          <a:lnRef idx="2">
            <a:schemeClr val="accent1"/>
          </a:lnRef>
          <a:fillRef idx="1">
            <a:schemeClr val="lt1"/>
          </a:fillRef>
          <a:effectRef idx="0">
            <a:schemeClr val="accent1"/>
          </a:effectRef>
          <a:fontRef idx="minor">
            <a:schemeClr val="dk1"/>
          </a:fontRef>
        </p:style>
        <p:txBody>
          <a:bodyPr vert="horz" wrap="square" lIns="137160" tIns="137160" rIns="137160" bIns="137160" numCol="1" rtlCol="0" anchor="t" anchorCtr="0" compatLnSpc="1">
            <a:prstTxWarp prst="textNoShape">
              <a:avLst/>
            </a:prstTxWarp>
            <a:spAutoFit/>
          </a:bodyPr>
          <a:lstStyle/>
          <a:p>
            <a:pPr marL="0" marR="0" indent="0" algn="l" defTabSz="3370263"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cs typeface="Arial" charset="0"/>
            </a:endParaRPr>
          </a:p>
        </p:txBody>
      </p:sp>
      <p:sp>
        <p:nvSpPr>
          <p:cNvPr id="62" name="Rectangle 61">
            <a:extLst>
              <a:ext uri="{FF2B5EF4-FFF2-40B4-BE49-F238E27FC236}">
                <a16:creationId xmlns:a16="http://schemas.microsoft.com/office/drawing/2014/main" id="{E1B0FCF6-E1EA-1B07-3D03-E8584C1F84D5}"/>
              </a:ext>
            </a:extLst>
          </p:cNvPr>
          <p:cNvSpPr>
            <a:spLocks noChangeAspect="1"/>
          </p:cNvSpPr>
          <p:nvPr userDrawn="1"/>
        </p:nvSpPr>
        <p:spPr bwMode="auto">
          <a:xfrm>
            <a:off x="13424884" y="20444886"/>
            <a:ext cx="1049786" cy="1051560"/>
          </a:xfrm>
          <a:prstGeom prst="rect">
            <a:avLst/>
          </a:prstGeom>
          <a:noFill/>
          <a:ln w="76200">
            <a:solidFill>
              <a:schemeClr val="accent3"/>
            </a:solidFill>
          </a:ln>
        </p:spPr>
        <p:style>
          <a:lnRef idx="2">
            <a:schemeClr val="accent1"/>
          </a:lnRef>
          <a:fillRef idx="1">
            <a:schemeClr val="lt1"/>
          </a:fillRef>
          <a:effectRef idx="0">
            <a:schemeClr val="accent1"/>
          </a:effectRef>
          <a:fontRef idx="minor">
            <a:schemeClr val="dk1"/>
          </a:fontRef>
        </p:style>
        <p:txBody>
          <a:bodyPr vert="horz" wrap="square" lIns="137160" tIns="137160" rIns="137160" bIns="137160" numCol="1" rtlCol="0" anchor="t" anchorCtr="0" compatLnSpc="1">
            <a:prstTxWarp prst="textNoShape">
              <a:avLst/>
            </a:prstTxWarp>
            <a:spAutoFit/>
          </a:bodyPr>
          <a:lstStyle/>
          <a:p>
            <a:pPr marL="0" marR="0" indent="0" algn="l" defTabSz="3370263"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cs typeface="Arial" charset="0"/>
            </a:endParaRPr>
          </a:p>
        </p:txBody>
      </p:sp>
      <p:sp>
        <p:nvSpPr>
          <p:cNvPr id="63" name="Rectangle 62">
            <a:extLst>
              <a:ext uri="{FF2B5EF4-FFF2-40B4-BE49-F238E27FC236}">
                <a16:creationId xmlns:a16="http://schemas.microsoft.com/office/drawing/2014/main" id="{1E1C40AB-1FC5-3321-7339-3E492301F192}"/>
              </a:ext>
            </a:extLst>
          </p:cNvPr>
          <p:cNvSpPr>
            <a:spLocks noChangeAspect="1"/>
          </p:cNvSpPr>
          <p:nvPr userDrawn="1"/>
        </p:nvSpPr>
        <p:spPr bwMode="auto">
          <a:xfrm>
            <a:off x="12388564" y="20444886"/>
            <a:ext cx="1049786" cy="1051560"/>
          </a:xfrm>
          <a:prstGeom prst="rect">
            <a:avLst/>
          </a:prstGeom>
          <a:noFill/>
          <a:ln w="76200">
            <a:solidFill>
              <a:schemeClr val="accent3"/>
            </a:solidFill>
          </a:ln>
        </p:spPr>
        <p:style>
          <a:lnRef idx="2">
            <a:schemeClr val="accent1"/>
          </a:lnRef>
          <a:fillRef idx="1">
            <a:schemeClr val="lt1"/>
          </a:fillRef>
          <a:effectRef idx="0">
            <a:schemeClr val="accent1"/>
          </a:effectRef>
          <a:fontRef idx="minor">
            <a:schemeClr val="dk1"/>
          </a:fontRef>
        </p:style>
        <p:txBody>
          <a:bodyPr vert="horz" wrap="square" lIns="137160" tIns="137160" rIns="137160" bIns="137160" numCol="1" rtlCol="0" anchor="t" anchorCtr="0" compatLnSpc="1">
            <a:prstTxWarp prst="textNoShape">
              <a:avLst/>
            </a:prstTxWarp>
            <a:spAutoFit/>
          </a:bodyPr>
          <a:lstStyle/>
          <a:p>
            <a:pPr marL="0" marR="0" indent="0" algn="l" defTabSz="3370263"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a:ln>
                <a:noFill/>
              </a:ln>
              <a:solidFill>
                <a:schemeClr val="tx1"/>
              </a:solidFill>
              <a:effectLst/>
              <a:latin typeface="Arial" charset="0"/>
              <a:cs typeface="Arial" charset="0"/>
            </a:endParaRPr>
          </a:p>
        </p:txBody>
      </p:sp>
      <p:sp>
        <p:nvSpPr>
          <p:cNvPr id="64" name="TextBox 63">
            <a:extLst>
              <a:ext uri="{FF2B5EF4-FFF2-40B4-BE49-F238E27FC236}">
                <a16:creationId xmlns:a16="http://schemas.microsoft.com/office/drawing/2014/main" id="{D015A5B5-A7ED-4A1A-963F-EC44FA1F0B5E}"/>
              </a:ext>
            </a:extLst>
          </p:cNvPr>
          <p:cNvSpPr txBox="1"/>
          <p:nvPr userDrawn="1"/>
        </p:nvSpPr>
        <p:spPr>
          <a:xfrm>
            <a:off x="13585370" y="727363"/>
            <a:ext cx="1959429" cy="1015663"/>
          </a:xfrm>
          <a:prstGeom prst="rect">
            <a:avLst/>
          </a:prstGeom>
          <a:noFill/>
        </p:spPr>
        <p:txBody>
          <a:bodyPr wrap="square" rtlCol="0">
            <a:spAutoFit/>
          </a:bodyPr>
          <a:lstStyle/>
          <a:p>
            <a:pPr algn="r"/>
            <a:r>
              <a:rPr lang="en-US" sz="2000" b="1" dirty="0">
                <a:solidFill>
                  <a:schemeClr val="accent3"/>
                </a:solidFill>
              </a:rPr>
              <a:t>NO IMAGES OR ART </a:t>
            </a:r>
            <a:br>
              <a:rPr lang="en-US" sz="2000" b="1" dirty="0">
                <a:solidFill>
                  <a:schemeClr val="accent3"/>
                </a:solidFill>
              </a:rPr>
            </a:br>
            <a:r>
              <a:rPr lang="en-US" sz="2000" b="1" dirty="0">
                <a:solidFill>
                  <a:schemeClr val="accent3"/>
                </a:solidFill>
              </a:rPr>
              <a:t>IN THIS AREA</a:t>
            </a:r>
          </a:p>
        </p:txBody>
      </p:sp>
      <p:sp>
        <p:nvSpPr>
          <p:cNvPr id="65" name="TextBox 64">
            <a:extLst>
              <a:ext uri="{FF2B5EF4-FFF2-40B4-BE49-F238E27FC236}">
                <a16:creationId xmlns:a16="http://schemas.microsoft.com/office/drawing/2014/main" id="{CE47F483-3DFA-4138-2463-F69855931F3D}"/>
              </a:ext>
            </a:extLst>
          </p:cNvPr>
          <p:cNvSpPr txBox="1"/>
          <p:nvPr userDrawn="1"/>
        </p:nvSpPr>
        <p:spPr>
          <a:xfrm>
            <a:off x="13154629" y="1885129"/>
            <a:ext cx="2286000" cy="621276"/>
          </a:xfrm>
          <a:prstGeom prst="rect">
            <a:avLst/>
          </a:prstGeom>
          <a:noFill/>
          <a:ln w="28575">
            <a:noFill/>
          </a:ln>
        </p:spPr>
        <p:txBody>
          <a:bodyPr wrap="square" tIns="91440" bIns="91440" rtlCol="0" anchor="b" anchorCtr="0">
            <a:noAutofit/>
          </a:bodyPr>
          <a:lstStyle>
            <a:defPPr>
              <a:defRPr lang="en-US"/>
            </a:defPPr>
            <a:lvl1pPr algn="ctr">
              <a:defRPr sz="1600" b="1">
                <a:solidFill>
                  <a:schemeClr val="bg2"/>
                </a:solidFill>
              </a:defRPr>
            </a:lvl1pPr>
          </a:lstStyle>
          <a:p>
            <a:pPr lvl="0" algn="r"/>
            <a:r>
              <a:rPr lang="en-US" dirty="0">
                <a:solidFill>
                  <a:schemeClr val="bg1"/>
                </a:solidFill>
              </a:rPr>
              <a:t>Conference/Poster # (if applicable)</a:t>
            </a:r>
          </a:p>
        </p:txBody>
      </p:sp>
      <p:sp>
        <p:nvSpPr>
          <p:cNvPr id="66" name="Freeform: Shape 65">
            <a:extLst>
              <a:ext uri="{FF2B5EF4-FFF2-40B4-BE49-F238E27FC236}">
                <a16:creationId xmlns:a16="http://schemas.microsoft.com/office/drawing/2014/main" id="{6DAB2CD1-CE50-DE54-2BD2-13076EC854EB}"/>
              </a:ext>
            </a:extLst>
          </p:cNvPr>
          <p:cNvSpPr/>
          <p:nvPr userDrawn="1"/>
        </p:nvSpPr>
        <p:spPr>
          <a:xfrm>
            <a:off x="0" y="2590800"/>
            <a:ext cx="16002000" cy="19354800"/>
          </a:xfrm>
          <a:custGeom>
            <a:avLst/>
            <a:gdLst>
              <a:gd name="connsiteX0" fmla="*/ 0 w 16002000"/>
              <a:gd name="connsiteY0" fmla="*/ 0 h 19354800"/>
              <a:gd name="connsiteX1" fmla="*/ 457200 w 16002000"/>
              <a:gd name="connsiteY1" fmla="*/ 0 h 19354800"/>
              <a:gd name="connsiteX2" fmla="*/ 457200 w 16002000"/>
              <a:gd name="connsiteY2" fmla="*/ 18897600 h 19354800"/>
              <a:gd name="connsiteX3" fmla="*/ 15544800 w 16002000"/>
              <a:gd name="connsiteY3" fmla="*/ 18897600 h 19354800"/>
              <a:gd name="connsiteX4" fmla="*/ 15544800 w 16002000"/>
              <a:gd name="connsiteY4" fmla="*/ 0 h 19354800"/>
              <a:gd name="connsiteX5" fmla="*/ 16002000 w 16002000"/>
              <a:gd name="connsiteY5" fmla="*/ 0 h 19354800"/>
              <a:gd name="connsiteX6" fmla="*/ 16002000 w 16002000"/>
              <a:gd name="connsiteY6" fmla="*/ 19354800 h 19354800"/>
              <a:gd name="connsiteX7" fmla="*/ 0 w 16002000"/>
              <a:gd name="connsiteY7" fmla="*/ 19354800 h 19354800"/>
              <a:gd name="connsiteX8" fmla="*/ 0 w 16002000"/>
              <a:gd name="connsiteY8" fmla="*/ 0 h 193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0" h="19354800">
                <a:moveTo>
                  <a:pt x="0" y="0"/>
                </a:moveTo>
                <a:lnTo>
                  <a:pt x="457200" y="0"/>
                </a:lnTo>
                <a:lnTo>
                  <a:pt x="457200" y="18897600"/>
                </a:lnTo>
                <a:lnTo>
                  <a:pt x="15544800" y="18897600"/>
                </a:lnTo>
                <a:lnTo>
                  <a:pt x="15544800" y="0"/>
                </a:lnTo>
                <a:lnTo>
                  <a:pt x="16002000" y="0"/>
                </a:lnTo>
                <a:lnTo>
                  <a:pt x="16002000" y="19354800"/>
                </a:lnTo>
                <a:lnTo>
                  <a:pt x="0" y="19354800"/>
                </a:lnTo>
                <a:lnTo>
                  <a:pt x="0" y="0"/>
                </a:lnTo>
                <a:close/>
              </a:path>
            </a:pathLst>
          </a:cu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US"/>
          </a:p>
        </p:txBody>
      </p:sp>
      <p:sp>
        <p:nvSpPr>
          <p:cNvPr id="67" name="TextBox 66">
            <a:extLst>
              <a:ext uri="{FF2B5EF4-FFF2-40B4-BE49-F238E27FC236}">
                <a16:creationId xmlns:a16="http://schemas.microsoft.com/office/drawing/2014/main" id="{D6F5EB8F-981A-40AE-E456-A3D4EAC05B8F}"/>
              </a:ext>
            </a:extLst>
          </p:cNvPr>
          <p:cNvSpPr txBox="1"/>
          <p:nvPr userDrawn="1"/>
        </p:nvSpPr>
        <p:spPr>
          <a:xfrm>
            <a:off x="2971800" y="560790"/>
            <a:ext cx="10058400" cy="1308981"/>
          </a:xfrm>
          <a:prstGeom prst="rect">
            <a:avLst/>
          </a:prstGeom>
          <a:noFill/>
          <a:ln>
            <a:solidFill>
              <a:schemeClr val="accent2"/>
            </a:solidFill>
          </a:ln>
        </p:spPr>
        <p:txBody>
          <a:bodyPr wrap="square" tIns="0" bIns="91440" rtlCol="0">
            <a:noAutofit/>
          </a:bodyPr>
          <a:lstStyle/>
          <a:p>
            <a:pPr marL="0" marR="0" lvl="0" indent="0" algn="ctr" defTabSz="914400" rtl="0" eaLnBrk="1" fontAlgn="base" latinLnBrk="0" hangingPunct="1">
              <a:lnSpc>
                <a:spcPct val="90000"/>
              </a:lnSpc>
              <a:spcBef>
                <a:spcPts val="0"/>
              </a:spcBef>
              <a:spcAft>
                <a:spcPct val="0"/>
              </a:spcAft>
              <a:buClr>
                <a:schemeClr val="folHlink"/>
              </a:buClr>
              <a:buSzPct val="120000"/>
              <a:buFontTx/>
              <a:buNone/>
              <a:tabLst/>
              <a:defRPr/>
            </a:pPr>
            <a:r>
              <a:rPr lang="en-US" altLang="en-US" sz="4000" b="1" dirty="0">
                <a:solidFill>
                  <a:schemeClr val="bg1"/>
                </a:solidFill>
              </a:rPr>
              <a:t>Poster Title Goes Here Poster Title Goes Here Poster Title Goes Here</a:t>
            </a:r>
          </a:p>
        </p:txBody>
      </p:sp>
      <p:sp>
        <p:nvSpPr>
          <p:cNvPr id="50" name="Rectangle 49">
            <a:extLst>
              <a:ext uri="{FF2B5EF4-FFF2-40B4-BE49-F238E27FC236}">
                <a16:creationId xmlns:a16="http://schemas.microsoft.com/office/drawing/2014/main" id="{C6FBC83A-92FD-C87A-2A73-A3768FDD2130}"/>
              </a:ext>
            </a:extLst>
          </p:cNvPr>
          <p:cNvSpPr/>
          <p:nvPr userDrawn="1"/>
        </p:nvSpPr>
        <p:spPr>
          <a:xfrm>
            <a:off x="457200" y="552450"/>
            <a:ext cx="15087599" cy="209359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 name="TextBox 2">
            <a:extLst>
              <a:ext uri="{FF2B5EF4-FFF2-40B4-BE49-F238E27FC236}">
                <a16:creationId xmlns:a16="http://schemas.microsoft.com/office/drawing/2014/main" id="{486FC89E-ECE9-61B9-3C18-3254AF93711A}"/>
              </a:ext>
            </a:extLst>
          </p:cNvPr>
          <p:cNvSpPr txBox="1"/>
          <p:nvPr userDrawn="1"/>
        </p:nvSpPr>
        <p:spPr>
          <a:xfrm>
            <a:off x="2971800" y="1869772"/>
            <a:ext cx="10058400" cy="731520"/>
          </a:xfrm>
          <a:prstGeom prst="rect">
            <a:avLst/>
          </a:prstGeom>
          <a:noFill/>
          <a:ln>
            <a:solidFill>
              <a:schemeClr val="accent2"/>
            </a:solidFill>
          </a:ln>
        </p:spPr>
        <p:txBody>
          <a:bodyPr wrap="none" lIns="91440" tIns="45720" bIns="182880" rtlCol="0">
            <a:noAutofit/>
          </a:bodyPr>
          <a:lstStyle/>
          <a:p>
            <a:r>
              <a:rPr lang="en-US" sz="1800" b="1" dirty="0">
                <a:solidFill>
                  <a:schemeClr val="bg1"/>
                </a:solidFill>
              </a:rPr>
              <a:t>Click to edit author/affiliation area</a:t>
            </a:r>
          </a:p>
        </p:txBody>
      </p:sp>
    </p:spTree>
    <p:extLst>
      <p:ext uri="{BB962C8B-B14F-4D97-AF65-F5344CB8AC3E}">
        <p14:creationId xmlns:p14="http://schemas.microsoft.com/office/powerpoint/2010/main" val="21540848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nner">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FA908F7D-8192-8546-B5F1-DDFA795465FA}"/>
              </a:ext>
            </a:extLst>
          </p:cNvPr>
          <p:cNvSpPr>
            <a:spLocks noGrp="1"/>
          </p:cNvSpPr>
          <p:nvPr>
            <p:ph type="body" sz="quarter" idx="12" hasCustomPrompt="1"/>
          </p:nvPr>
        </p:nvSpPr>
        <p:spPr>
          <a:xfrm>
            <a:off x="2971800" y="561975"/>
            <a:ext cx="10058400" cy="1307592"/>
          </a:xfrm>
          <a:prstGeom prst="rect">
            <a:avLst/>
          </a:prstGeom>
        </p:spPr>
        <p:txBody>
          <a:bodyPr lIns="91440" tIns="0" bIns="91440" anchor="t" anchorCtr="0"/>
          <a:lstStyle>
            <a:lvl1pPr marL="0" indent="0" algn="ctr">
              <a:spcBef>
                <a:spcPts val="0"/>
              </a:spcBef>
              <a:buNone/>
              <a:defRPr sz="4000" b="1" i="0">
                <a:latin typeface="Arial" panose="020B0604020202020204" pitchFamily="34" charset="0"/>
                <a:cs typeface="Arial" panose="020B0604020202020204" pitchFamily="34" charset="0"/>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a:buClrTx/>
              <a:buSzTx/>
            </a:pPr>
            <a:r>
              <a:rPr lang="en-US" altLang="en-US" dirty="0">
                <a:solidFill>
                  <a:schemeClr val="bg1"/>
                </a:solidFill>
              </a:rPr>
              <a:t>Poster Title Goes Here Poster Title Goes Here Poster Title Goes Here</a:t>
            </a:r>
          </a:p>
        </p:txBody>
      </p:sp>
      <p:sp>
        <p:nvSpPr>
          <p:cNvPr id="30" name="Text Placeholder 14">
            <a:extLst>
              <a:ext uri="{FF2B5EF4-FFF2-40B4-BE49-F238E27FC236}">
                <a16:creationId xmlns:a16="http://schemas.microsoft.com/office/drawing/2014/main" id="{FEFCB055-9719-0F44-AD18-C9511B6540CE}"/>
              </a:ext>
            </a:extLst>
          </p:cNvPr>
          <p:cNvSpPr>
            <a:spLocks noGrp="1"/>
          </p:cNvSpPr>
          <p:nvPr>
            <p:ph type="body" sz="quarter" idx="10" hasCustomPrompt="1"/>
          </p:nvPr>
        </p:nvSpPr>
        <p:spPr>
          <a:xfrm>
            <a:off x="2971800" y="1855470"/>
            <a:ext cx="10058400" cy="731520"/>
          </a:xfrm>
          <a:prstGeom prst="rect">
            <a:avLst/>
          </a:prstGeom>
        </p:spPr>
        <p:txBody>
          <a:bodyPr lIns="91440" bIns="182880" anchor="t" anchorCtr="0"/>
          <a:lstStyle>
            <a:lvl1pPr marL="0" indent="0" algn="ctr">
              <a:lnSpc>
                <a:spcPct val="110000"/>
              </a:lnSpc>
              <a:spcBef>
                <a:spcPts val="0"/>
              </a:spcBef>
              <a:buNone/>
              <a:defRPr sz="1800" b="1" i="0">
                <a:solidFill>
                  <a:schemeClr val="bg1"/>
                </a:solidFill>
                <a:latin typeface="Arial" panose="020B0604020202020204" pitchFamily="34" charset="0"/>
                <a:cs typeface="Arial" panose="020B0604020202020204" pitchFamily="34" charset="0"/>
              </a:defRPr>
            </a:lvl1pPr>
          </a:lstStyle>
          <a:p>
            <a:pPr lvl="0"/>
            <a:r>
              <a:rPr lang="en-US" dirty="0"/>
              <a:t>Click to edit author/affiliation area </a:t>
            </a:r>
          </a:p>
        </p:txBody>
      </p:sp>
    </p:spTree>
    <p:extLst>
      <p:ext uri="{BB962C8B-B14F-4D97-AF65-F5344CB8AC3E}">
        <p14:creationId xmlns:p14="http://schemas.microsoft.com/office/powerpoint/2010/main" val="14268862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rder">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A81480-15DF-9317-2D7B-7EF90D256A8D}"/>
              </a:ext>
            </a:extLst>
          </p:cNvPr>
          <p:cNvSpPr/>
          <p:nvPr userDrawn="1"/>
        </p:nvSpPr>
        <p:spPr>
          <a:xfrm>
            <a:off x="685800" y="2590800"/>
            <a:ext cx="14630400" cy="1866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502">
            <a:extLst>
              <a:ext uri="{FF2B5EF4-FFF2-40B4-BE49-F238E27FC236}">
                <a16:creationId xmlns:a16="http://schemas.microsoft.com/office/drawing/2014/main" id="{2CE902EF-AF1B-329F-1D8F-ED6EF4481348}"/>
              </a:ext>
            </a:extLst>
          </p:cNvPr>
          <p:cNvSpPr txBox="1">
            <a:spLocks noChangeArrowheads="1"/>
          </p:cNvSpPr>
          <p:nvPr userDrawn="1"/>
        </p:nvSpPr>
        <p:spPr bwMode="auto">
          <a:xfrm>
            <a:off x="685800" y="21325298"/>
            <a:ext cx="6328416" cy="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7125" rIns="0" bIns="78537">
            <a:spAutoFit/>
          </a:bodyPr>
          <a:lstStyle>
            <a:lvl1pPr algn="l" defTabSz="3370263">
              <a:spcBef>
                <a:spcPct val="0"/>
              </a:spcBef>
              <a:defRPr>
                <a:solidFill>
                  <a:schemeClr val="tx1"/>
                </a:solidFill>
                <a:latin typeface="Arial" charset="0"/>
                <a:cs typeface="Arial" charset="0"/>
              </a:defRPr>
            </a:lvl1pPr>
            <a:lvl2pPr algn="l" defTabSz="3370263">
              <a:spcBef>
                <a:spcPct val="0"/>
              </a:spcBef>
              <a:defRPr>
                <a:solidFill>
                  <a:schemeClr val="tx1"/>
                </a:solidFill>
                <a:latin typeface="Arial" charset="0"/>
                <a:cs typeface="Arial" charset="0"/>
              </a:defRPr>
            </a:lvl2pPr>
            <a:lvl3pPr algn="l" defTabSz="3370263">
              <a:spcBef>
                <a:spcPct val="0"/>
              </a:spcBef>
              <a:defRPr>
                <a:solidFill>
                  <a:schemeClr val="tx1"/>
                </a:solidFill>
                <a:latin typeface="Arial" charset="0"/>
                <a:cs typeface="Arial" charset="0"/>
              </a:defRPr>
            </a:lvl3pPr>
            <a:lvl4pPr algn="l" defTabSz="3370263">
              <a:spcBef>
                <a:spcPct val="0"/>
              </a:spcBef>
              <a:defRPr>
                <a:solidFill>
                  <a:schemeClr val="tx1"/>
                </a:solidFill>
                <a:latin typeface="Arial" charset="0"/>
                <a:cs typeface="Arial" charset="0"/>
              </a:defRPr>
            </a:lvl4pPr>
            <a:lvl5pPr algn="l" defTabSz="3370263">
              <a:spcBef>
                <a:spcPct val="0"/>
              </a:spcBef>
              <a:defRPr>
                <a:solidFill>
                  <a:schemeClr val="tx1"/>
                </a:solidFill>
                <a:latin typeface="Arial" charset="0"/>
                <a:cs typeface="Arial" charset="0"/>
              </a:defRPr>
            </a:lvl5pPr>
            <a:lvl6pPr defTabSz="3370263" fontAlgn="base">
              <a:spcBef>
                <a:spcPct val="0"/>
              </a:spcBef>
              <a:spcAft>
                <a:spcPct val="0"/>
              </a:spcAft>
              <a:defRPr>
                <a:solidFill>
                  <a:schemeClr val="tx1"/>
                </a:solidFill>
                <a:latin typeface="Arial" charset="0"/>
                <a:cs typeface="Arial" charset="0"/>
              </a:defRPr>
            </a:lvl6pPr>
            <a:lvl7pPr defTabSz="3370263" fontAlgn="base">
              <a:spcBef>
                <a:spcPct val="0"/>
              </a:spcBef>
              <a:spcAft>
                <a:spcPct val="0"/>
              </a:spcAft>
              <a:defRPr>
                <a:solidFill>
                  <a:schemeClr val="tx1"/>
                </a:solidFill>
                <a:latin typeface="Arial" charset="0"/>
                <a:cs typeface="Arial" charset="0"/>
              </a:defRPr>
            </a:lvl7pPr>
            <a:lvl8pPr defTabSz="3370263" fontAlgn="base">
              <a:spcBef>
                <a:spcPct val="0"/>
              </a:spcBef>
              <a:spcAft>
                <a:spcPct val="0"/>
              </a:spcAft>
              <a:defRPr>
                <a:solidFill>
                  <a:schemeClr val="tx1"/>
                </a:solidFill>
                <a:latin typeface="Arial" charset="0"/>
                <a:cs typeface="Arial" charset="0"/>
              </a:defRPr>
            </a:lvl8pPr>
            <a:lvl9pPr defTabSz="3370263" fontAlgn="base">
              <a:spcBef>
                <a:spcPct val="0"/>
              </a:spcBef>
              <a:spcAft>
                <a:spcPct val="0"/>
              </a:spcAft>
              <a:defRPr>
                <a:solidFill>
                  <a:schemeClr val="tx1"/>
                </a:solidFill>
                <a:latin typeface="Arial" charset="0"/>
                <a:cs typeface="Arial" charset="0"/>
              </a:defRPr>
            </a:lvl9pPr>
          </a:lstStyle>
          <a:p>
            <a:pPr algn="l">
              <a:buClrTx/>
              <a:buSzTx/>
            </a:pPr>
            <a:r>
              <a:rPr lang="en-US" sz="800" b="1" dirty="0">
                <a:solidFill>
                  <a:schemeClr val="bg1"/>
                </a:solidFill>
                <a:sym typeface="Symbol" pitchFamily="18" charset="2"/>
              </a:rPr>
              <a:t>©</a:t>
            </a:r>
            <a:fld id="{47946FB9-D18B-41CA-94A8-DCE1B586E535}" type="datetimeyyyy">
              <a:rPr lang="en-US" sz="800" b="1" smtClean="0">
                <a:solidFill>
                  <a:schemeClr val="bg1"/>
                </a:solidFill>
                <a:sym typeface="Symbol" pitchFamily="18" charset="2"/>
              </a:rPr>
              <a:t>2024</a:t>
            </a:fld>
            <a:r>
              <a:rPr lang="en-US" sz="800" b="1" dirty="0">
                <a:solidFill>
                  <a:schemeClr val="bg1"/>
                </a:solidFill>
                <a:sym typeface="Symbol" pitchFamily="18" charset="2"/>
              </a:rPr>
              <a:t> Mayo Foundation for Medical Education and Research</a:t>
            </a:r>
          </a:p>
        </p:txBody>
      </p:sp>
      <p:sp>
        <p:nvSpPr>
          <p:cNvPr id="4" name="Text Placeholder 7">
            <a:extLst>
              <a:ext uri="{FF2B5EF4-FFF2-40B4-BE49-F238E27FC236}">
                <a16:creationId xmlns:a16="http://schemas.microsoft.com/office/drawing/2014/main" id="{D1971C08-CDD1-3578-1B14-A2DA9449B3E1}"/>
              </a:ext>
            </a:extLst>
          </p:cNvPr>
          <p:cNvSpPr>
            <a:spLocks noGrp="1"/>
          </p:cNvSpPr>
          <p:nvPr>
            <p:ph type="body" sz="quarter" idx="12" hasCustomPrompt="1"/>
          </p:nvPr>
        </p:nvSpPr>
        <p:spPr>
          <a:xfrm>
            <a:off x="2971800" y="561975"/>
            <a:ext cx="10058400" cy="1307592"/>
          </a:xfrm>
          <a:prstGeom prst="rect">
            <a:avLst/>
          </a:prstGeom>
        </p:spPr>
        <p:txBody>
          <a:bodyPr lIns="91440" tIns="0" bIns="91440" anchor="t" anchorCtr="0"/>
          <a:lstStyle>
            <a:lvl1pPr marL="0" indent="0" algn="ctr">
              <a:spcBef>
                <a:spcPts val="0"/>
              </a:spcBef>
              <a:buNone/>
              <a:defRPr sz="4000" b="1" i="0">
                <a:solidFill>
                  <a:schemeClr val="bg1"/>
                </a:solidFill>
                <a:latin typeface="Arial" panose="020B0604020202020204" pitchFamily="34" charset="0"/>
                <a:cs typeface="Arial" panose="020B0604020202020204" pitchFamily="34" charset="0"/>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a:buClrTx/>
              <a:buSzTx/>
            </a:pPr>
            <a:r>
              <a:rPr lang="en-US" altLang="en-US" dirty="0">
                <a:solidFill>
                  <a:schemeClr val="bg1"/>
                </a:solidFill>
              </a:rPr>
              <a:t>Poster Title Goes Here Poster Title Goes Here Poster Title Goes Here</a:t>
            </a:r>
          </a:p>
        </p:txBody>
      </p:sp>
      <p:sp>
        <p:nvSpPr>
          <p:cNvPr id="5" name="Text Placeholder 14">
            <a:extLst>
              <a:ext uri="{FF2B5EF4-FFF2-40B4-BE49-F238E27FC236}">
                <a16:creationId xmlns:a16="http://schemas.microsoft.com/office/drawing/2014/main" id="{894FDB53-11F9-7327-2322-3DC954E0C4D7}"/>
              </a:ext>
            </a:extLst>
          </p:cNvPr>
          <p:cNvSpPr>
            <a:spLocks noGrp="1"/>
          </p:cNvSpPr>
          <p:nvPr>
            <p:ph type="body" sz="quarter" idx="10" hasCustomPrompt="1"/>
          </p:nvPr>
        </p:nvSpPr>
        <p:spPr>
          <a:xfrm>
            <a:off x="2971800" y="1855470"/>
            <a:ext cx="10058400" cy="731520"/>
          </a:xfrm>
          <a:prstGeom prst="rect">
            <a:avLst/>
          </a:prstGeom>
        </p:spPr>
        <p:txBody>
          <a:bodyPr lIns="91440" bIns="182880" anchor="t" anchorCtr="0"/>
          <a:lstStyle>
            <a:lvl1pPr marL="0" indent="0" algn="ctr">
              <a:lnSpc>
                <a:spcPct val="110000"/>
              </a:lnSpc>
              <a:spcBef>
                <a:spcPts val="0"/>
              </a:spcBef>
              <a:buNone/>
              <a:defRPr sz="1800" b="1" i="0">
                <a:solidFill>
                  <a:schemeClr val="bg1"/>
                </a:solidFill>
                <a:latin typeface="Arial" panose="020B0604020202020204" pitchFamily="34" charset="0"/>
                <a:cs typeface="Arial" panose="020B0604020202020204" pitchFamily="34" charset="0"/>
              </a:defRPr>
            </a:lvl1pPr>
          </a:lstStyle>
          <a:p>
            <a:pPr lvl="0"/>
            <a:r>
              <a:rPr lang="en-US" dirty="0"/>
              <a:t>Click to edit author/affiliation area </a:t>
            </a:r>
          </a:p>
        </p:txBody>
      </p:sp>
      <p:pic>
        <p:nvPicPr>
          <p:cNvPr id="2" name="Picture 1">
            <a:extLst>
              <a:ext uri="{FF2B5EF4-FFF2-40B4-BE49-F238E27FC236}">
                <a16:creationId xmlns:a16="http://schemas.microsoft.com/office/drawing/2014/main" id="{1CD35440-E91A-0432-3174-40E76EB76AAB}"/>
              </a:ext>
            </a:extLst>
          </p:cNvPr>
          <p:cNvPicPr>
            <a:picLocks noChangeAspect="1"/>
          </p:cNvPicPr>
          <p:nvPr userDrawn="1"/>
        </p:nvPicPr>
        <p:blipFill>
          <a:blip r:embed="rId2"/>
          <a:stretch>
            <a:fillRect/>
          </a:stretch>
        </p:blipFill>
        <p:spPr>
          <a:xfrm>
            <a:off x="447674" y="548824"/>
            <a:ext cx="1298448" cy="1559029"/>
          </a:xfrm>
          <a:prstGeom prst="rect">
            <a:avLst/>
          </a:prstGeom>
          <a:ln>
            <a:noFill/>
          </a:ln>
        </p:spPr>
      </p:pic>
    </p:spTree>
    <p:extLst>
      <p:ext uri="{BB962C8B-B14F-4D97-AF65-F5344CB8AC3E}">
        <p14:creationId xmlns:p14="http://schemas.microsoft.com/office/powerpoint/2010/main" val="39546336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etter Poster (QR co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52A07-F7DF-9E66-02EF-9936984F9F8F}"/>
              </a:ext>
            </a:extLst>
          </p:cNvPr>
          <p:cNvSpPr/>
          <p:nvPr userDrawn="1"/>
        </p:nvSpPr>
        <p:spPr>
          <a:xfrm>
            <a:off x="0" y="0"/>
            <a:ext cx="16002000" cy="8778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B0F6CE4A-98B5-0601-72DF-1121B133C812}"/>
              </a:ext>
            </a:extLst>
          </p:cNvPr>
          <p:cNvSpPr>
            <a:spLocks noGrp="1"/>
          </p:cNvSpPr>
          <p:nvPr>
            <p:ph type="body" sz="quarter" idx="10" hasCustomPrompt="1"/>
          </p:nvPr>
        </p:nvSpPr>
        <p:spPr>
          <a:xfrm>
            <a:off x="457200" y="3933598"/>
            <a:ext cx="15087600" cy="2442734"/>
          </a:xfrm>
          <a:prstGeom prst="rect">
            <a:avLst/>
          </a:prstGeom>
        </p:spPr>
        <p:txBody>
          <a:bodyPr>
            <a:noAutofit/>
          </a:bodyPr>
          <a:lstStyle>
            <a:lvl1pPr marL="0" indent="0">
              <a:spcBef>
                <a:spcPts val="800"/>
              </a:spcBef>
              <a:buNone/>
              <a:defRPr sz="14000" b="1">
                <a:solidFill>
                  <a:schemeClr val="bg1"/>
                </a:solidFill>
                <a:latin typeface="Arial" panose="020B0604020202020204" pitchFamily="34" charset="0"/>
                <a:cs typeface="Arial" panose="020B0604020202020204" pitchFamily="34" charset="0"/>
              </a:defRPr>
            </a:lvl1pPr>
          </a:lstStyle>
          <a:p>
            <a:pPr lvl="0"/>
            <a:r>
              <a:rPr lang="en-US" dirty="0"/>
              <a:t>Click to edit text</a:t>
            </a:r>
          </a:p>
        </p:txBody>
      </p:sp>
      <p:sp>
        <p:nvSpPr>
          <p:cNvPr id="7" name="Text Placeholder 11">
            <a:extLst>
              <a:ext uri="{FF2B5EF4-FFF2-40B4-BE49-F238E27FC236}">
                <a16:creationId xmlns:a16="http://schemas.microsoft.com/office/drawing/2014/main" id="{5EABBF0E-D7CC-4B13-0C89-B2577F8B6ECC}"/>
              </a:ext>
            </a:extLst>
          </p:cNvPr>
          <p:cNvSpPr>
            <a:spLocks noGrp="1"/>
          </p:cNvSpPr>
          <p:nvPr>
            <p:ph type="body" sz="quarter" idx="11"/>
          </p:nvPr>
        </p:nvSpPr>
        <p:spPr>
          <a:xfrm>
            <a:off x="457200" y="7079610"/>
            <a:ext cx="15087600" cy="1200329"/>
          </a:xfrm>
          <a:prstGeom prst="rect">
            <a:avLst/>
          </a:prstGeom>
        </p:spPr>
        <p:txBody>
          <a:bodyPr lIns="91440" tIns="45720" rIns="91440" bIns="45720">
            <a:no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br>
              <a:rPr lang="en-US" dirty="0"/>
            </a:br>
            <a:endParaRPr lang="en-US" dirty="0"/>
          </a:p>
        </p:txBody>
      </p:sp>
      <p:sp>
        <p:nvSpPr>
          <p:cNvPr id="10" name="Text Box 502">
            <a:extLst>
              <a:ext uri="{FF2B5EF4-FFF2-40B4-BE49-F238E27FC236}">
                <a16:creationId xmlns:a16="http://schemas.microsoft.com/office/drawing/2014/main" id="{49755EAA-9385-B191-B29C-172F6B62FF79}"/>
              </a:ext>
            </a:extLst>
          </p:cNvPr>
          <p:cNvSpPr txBox="1">
            <a:spLocks noChangeArrowheads="1"/>
          </p:cNvSpPr>
          <p:nvPr userDrawn="1"/>
        </p:nvSpPr>
        <p:spPr bwMode="auto">
          <a:xfrm>
            <a:off x="550183" y="21325298"/>
            <a:ext cx="6328416" cy="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7125" rIns="0" bIns="78537">
            <a:spAutoFit/>
          </a:bodyPr>
          <a:lstStyle>
            <a:lvl1pPr algn="l" defTabSz="3370263">
              <a:spcBef>
                <a:spcPct val="0"/>
              </a:spcBef>
              <a:defRPr>
                <a:solidFill>
                  <a:schemeClr val="tx1"/>
                </a:solidFill>
                <a:latin typeface="Arial" charset="0"/>
                <a:cs typeface="Arial" charset="0"/>
              </a:defRPr>
            </a:lvl1pPr>
            <a:lvl2pPr algn="l" defTabSz="3370263">
              <a:spcBef>
                <a:spcPct val="0"/>
              </a:spcBef>
              <a:defRPr>
                <a:solidFill>
                  <a:schemeClr val="tx1"/>
                </a:solidFill>
                <a:latin typeface="Arial" charset="0"/>
                <a:cs typeface="Arial" charset="0"/>
              </a:defRPr>
            </a:lvl2pPr>
            <a:lvl3pPr algn="l" defTabSz="3370263">
              <a:spcBef>
                <a:spcPct val="0"/>
              </a:spcBef>
              <a:defRPr>
                <a:solidFill>
                  <a:schemeClr val="tx1"/>
                </a:solidFill>
                <a:latin typeface="Arial" charset="0"/>
                <a:cs typeface="Arial" charset="0"/>
              </a:defRPr>
            </a:lvl3pPr>
            <a:lvl4pPr algn="l" defTabSz="3370263">
              <a:spcBef>
                <a:spcPct val="0"/>
              </a:spcBef>
              <a:defRPr>
                <a:solidFill>
                  <a:schemeClr val="tx1"/>
                </a:solidFill>
                <a:latin typeface="Arial" charset="0"/>
                <a:cs typeface="Arial" charset="0"/>
              </a:defRPr>
            </a:lvl4pPr>
            <a:lvl5pPr algn="l" defTabSz="3370263">
              <a:spcBef>
                <a:spcPct val="0"/>
              </a:spcBef>
              <a:defRPr>
                <a:solidFill>
                  <a:schemeClr val="tx1"/>
                </a:solidFill>
                <a:latin typeface="Arial" charset="0"/>
                <a:cs typeface="Arial" charset="0"/>
              </a:defRPr>
            </a:lvl5pPr>
            <a:lvl6pPr defTabSz="3370263" fontAlgn="base">
              <a:spcBef>
                <a:spcPct val="0"/>
              </a:spcBef>
              <a:spcAft>
                <a:spcPct val="0"/>
              </a:spcAft>
              <a:defRPr>
                <a:solidFill>
                  <a:schemeClr val="tx1"/>
                </a:solidFill>
                <a:latin typeface="Arial" charset="0"/>
                <a:cs typeface="Arial" charset="0"/>
              </a:defRPr>
            </a:lvl6pPr>
            <a:lvl7pPr defTabSz="3370263" fontAlgn="base">
              <a:spcBef>
                <a:spcPct val="0"/>
              </a:spcBef>
              <a:spcAft>
                <a:spcPct val="0"/>
              </a:spcAft>
              <a:defRPr>
                <a:solidFill>
                  <a:schemeClr val="tx1"/>
                </a:solidFill>
                <a:latin typeface="Arial" charset="0"/>
                <a:cs typeface="Arial" charset="0"/>
              </a:defRPr>
            </a:lvl7pPr>
            <a:lvl8pPr defTabSz="3370263" fontAlgn="base">
              <a:spcBef>
                <a:spcPct val="0"/>
              </a:spcBef>
              <a:spcAft>
                <a:spcPct val="0"/>
              </a:spcAft>
              <a:defRPr>
                <a:solidFill>
                  <a:schemeClr val="tx1"/>
                </a:solidFill>
                <a:latin typeface="Arial" charset="0"/>
                <a:cs typeface="Arial" charset="0"/>
              </a:defRPr>
            </a:lvl8pPr>
            <a:lvl9pPr defTabSz="3370263" fontAlgn="base">
              <a:spcBef>
                <a:spcPct val="0"/>
              </a:spcBef>
              <a:spcAft>
                <a:spcPct val="0"/>
              </a:spcAft>
              <a:defRPr>
                <a:solidFill>
                  <a:schemeClr val="tx1"/>
                </a:solidFill>
                <a:latin typeface="Arial" charset="0"/>
                <a:cs typeface="Arial" charset="0"/>
              </a:defRPr>
            </a:lvl9pPr>
          </a:lstStyle>
          <a:p>
            <a:pPr algn="l">
              <a:buClrTx/>
              <a:buSzTx/>
            </a:pPr>
            <a:r>
              <a:rPr lang="en-US" sz="800" b="1" dirty="0">
                <a:sym typeface="Symbol" pitchFamily="18" charset="2"/>
              </a:rPr>
              <a:t>©</a:t>
            </a:r>
            <a:fld id="{47946FB9-D18B-41CA-94A8-DCE1B586E535}" type="datetimeyyyy">
              <a:rPr lang="en-US" sz="800" b="1" smtClean="0">
                <a:sym typeface="Symbol" pitchFamily="18" charset="2"/>
              </a:rPr>
              <a:t>2024</a:t>
            </a:fld>
            <a:r>
              <a:rPr lang="en-US" sz="800" b="1" dirty="0">
                <a:sym typeface="Symbol" pitchFamily="18" charset="2"/>
              </a:rPr>
              <a:t> Mayo Foundation for Medical Education and Research</a:t>
            </a:r>
          </a:p>
        </p:txBody>
      </p:sp>
      <p:pic>
        <p:nvPicPr>
          <p:cNvPr id="5" name="Picture 4">
            <a:extLst>
              <a:ext uri="{FF2B5EF4-FFF2-40B4-BE49-F238E27FC236}">
                <a16:creationId xmlns:a16="http://schemas.microsoft.com/office/drawing/2014/main" id="{3E8F80FB-5619-086E-C881-D87D7BEF5DD0}"/>
              </a:ext>
            </a:extLst>
          </p:cNvPr>
          <p:cNvPicPr>
            <a:picLocks noChangeAspect="1"/>
          </p:cNvPicPr>
          <p:nvPr userDrawn="1"/>
        </p:nvPicPr>
        <p:blipFill>
          <a:blip r:embed="rId2"/>
          <a:stretch>
            <a:fillRect/>
          </a:stretch>
        </p:blipFill>
        <p:spPr>
          <a:xfrm>
            <a:off x="459567" y="703006"/>
            <a:ext cx="2020824" cy="2426376"/>
          </a:xfrm>
          <a:prstGeom prst="rect">
            <a:avLst/>
          </a:prstGeom>
          <a:ln>
            <a:noFill/>
          </a:ln>
        </p:spPr>
      </p:pic>
    </p:spTree>
    <p:extLst>
      <p:ext uri="{BB962C8B-B14F-4D97-AF65-F5344CB8AC3E}">
        <p14:creationId xmlns:p14="http://schemas.microsoft.com/office/powerpoint/2010/main" val="309395342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3AEC56-41A1-9447-B400-CDA45E15328C}"/>
              </a:ext>
            </a:extLst>
          </p:cNvPr>
          <p:cNvSpPr/>
          <p:nvPr userDrawn="1"/>
        </p:nvSpPr>
        <p:spPr>
          <a:xfrm>
            <a:off x="-1" y="-2"/>
            <a:ext cx="16002001" cy="2606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2" name="Text Box 502">
            <a:extLst>
              <a:ext uri="{FF2B5EF4-FFF2-40B4-BE49-F238E27FC236}">
                <a16:creationId xmlns:a16="http://schemas.microsoft.com/office/drawing/2014/main" id="{596320C8-CAA8-4540-A2EF-AE501FA5135F}"/>
              </a:ext>
            </a:extLst>
          </p:cNvPr>
          <p:cNvSpPr txBox="1">
            <a:spLocks noChangeArrowheads="1"/>
          </p:cNvSpPr>
          <p:nvPr userDrawn="1"/>
        </p:nvSpPr>
        <p:spPr bwMode="auto">
          <a:xfrm>
            <a:off x="550183" y="21325298"/>
            <a:ext cx="6328416" cy="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7125" rIns="0" bIns="78537">
            <a:spAutoFit/>
          </a:bodyPr>
          <a:lstStyle>
            <a:lvl1pPr algn="l" defTabSz="3370263">
              <a:spcBef>
                <a:spcPct val="0"/>
              </a:spcBef>
              <a:defRPr>
                <a:solidFill>
                  <a:schemeClr val="tx1"/>
                </a:solidFill>
                <a:latin typeface="Arial" charset="0"/>
                <a:cs typeface="Arial" charset="0"/>
              </a:defRPr>
            </a:lvl1pPr>
            <a:lvl2pPr algn="l" defTabSz="3370263">
              <a:spcBef>
                <a:spcPct val="0"/>
              </a:spcBef>
              <a:defRPr>
                <a:solidFill>
                  <a:schemeClr val="tx1"/>
                </a:solidFill>
                <a:latin typeface="Arial" charset="0"/>
                <a:cs typeface="Arial" charset="0"/>
              </a:defRPr>
            </a:lvl2pPr>
            <a:lvl3pPr algn="l" defTabSz="3370263">
              <a:spcBef>
                <a:spcPct val="0"/>
              </a:spcBef>
              <a:defRPr>
                <a:solidFill>
                  <a:schemeClr val="tx1"/>
                </a:solidFill>
                <a:latin typeface="Arial" charset="0"/>
                <a:cs typeface="Arial" charset="0"/>
              </a:defRPr>
            </a:lvl3pPr>
            <a:lvl4pPr algn="l" defTabSz="3370263">
              <a:spcBef>
                <a:spcPct val="0"/>
              </a:spcBef>
              <a:defRPr>
                <a:solidFill>
                  <a:schemeClr val="tx1"/>
                </a:solidFill>
                <a:latin typeface="Arial" charset="0"/>
                <a:cs typeface="Arial" charset="0"/>
              </a:defRPr>
            </a:lvl4pPr>
            <a:lvl5pPr algn="l" defTabSz="3370263">
              <a:spcBef>
                <a:spcPct val="0"/>
              </a:spcBef>
              <a:defRPr>
                <a:solidFill>
                  <a:schemeClr val="tx1"/>
                </a:solidFill>
                <a:latin typeface="Arial" charset="0"/>
                <a:cs typeface="Arial" charset="0"/>
              </a:defRPr>
            </a:lvl5pPr>
            <a:lvl6pPr defTabSz="3370263" fontAlgn="base">
              <a:spcBef>
                <a:spcPct val="0"/>
              </a:spcBef>
              <a:spcAft>
                <a:spcPct val="0"/>
              </a:spcAft>
              <a:defRPr>
                <a:solidFill>
                  <a:schemeClr val="tx1"/>
                </a:solidFill>
                <a:latin typeface="Arial" charset="0"/>
                <a:cs typeface="Arial" charset="0"/>
              </a:defRPr>
            </a:lvl6pPr>
            <a:lvl7pPr defTabSz="3370263" fontAlgn="base">
              <a:spcBef>
                <a:spcPct val="0"/>
              </a:spcBef>
              <a:spcAft>
                <a:spcPct val="0"/>
              </a:spcAft>
              <a:defRPr>
                <a:solidFill>
                  <a:schemeClr val="tx1"/>
                </a:solidFill>
                <a:latin typeface="Arial" charset="0"/>
                <a:cs typeface="Arial" charset="0"/>
              </a:defRPr>
            </a:lvl7pPr>
            <a:lvl8pPr defTabSz="3370263" fontAlgn="base">
              <a:spcBef>
                <a:spcPct val="0"/>
              </a:spcBef>
              <a:spcAft>
                <a:spcPct val="0"/>
              </a:spcAft>
              <a:defRPr>
                <a:solidFill>
                  <a:schemeClr val="tx1"/>
                </a:solidFill>
                <a:latin typeface="Arial" charset="0"/>
                <a:cs typeface="Arial" charset="0"/>
              </a:defRPr>
            </a:lvl8pPr>
            <a:lvl9pPr defTabSz="3370263" fontAlgn="base">
              <a:spcBef>
                <a:spcPct val="0"/>
              </a:spcBef>
              <a:spcAft>
                <a:spcPct val="0"/>
              </a:spcAft>
              <a:defRPr>
                <a:solidFill>
                  <a:schemeClr val="tx1"/>
                </a:solidFill>
                <a:latin typeface="Arial" charset="0"/>
                <a:cs typeface="Arial" charset="0"/>
              </a:defRPr>
            </a:lvl9pPr>
          </a:lstStyle>
          <a:p>
            <a:pPr algn="l">
              <a:buClrTx/>
              <a:buSzTx/>
            </a:pPr>
            <a:r>
              <a:rPr lang="en-US" sz="800" b="1" dirty="0">
                <a:sym typeface="Symbol" pitchFamily="18" charset="2"/>
              </a:rPr>
              <a:t>©</a:t>
            </a:r>
            <a:fld id="{47946FB9-D18B-41CA-94A8-DCE1B586E535}" type="datetimeyyyy">
              <a:rPr lang="en-US" sz="800" b="1" smtClean="0">
                <a:sym typeface="Symbol" pitchFamily="18" charset="2"/>
              </a:rPr>
              <a:t>2024</a:t>
            </a:fld>
            <a:r>
              <a:rPr lang="en-US" sz="800" b="1" dirty="0">
                <a:sym typeface="Symbol" pitchFamily="18" charset="2"/>
              </a:rPr>
              <a:t> Mayo Foundation for Medical Education and Research</a:t>
            </a:r>
          </a:p>
        </p:txBody>
      </p:sp>
      <p:pic>
        <p:nvPicPr>
          <p:cNvPr id="4" name="Picture 3">
            <a:extLst>
              <a:ext uri="{FF2B5EF4-FFF2-40B4-BE49-F238E27FC236}">
                <a16:creationId xmlns:a16="http://schemas.microsoft.com/office/drawing/2014/main" id="{C0DCFB03-9089-837C-2818-0BC47C511D1E}"/>
              </a:ext>
            </a:extLst>
          </p:cNvPr>
          <p:cNvPicPr>
            <a:picLocks noChangeAspect="1"/>
          </p:cNvPicPr>
          <p:nvPr userDrawn="1"/>
        </p:nvPicPr>
        <p:blipFill>
          <a:blip r:embed="rId6"/>
          <a:stretch>
            <a:fillRect/>
          </a:stretch>
        </p:blipFill>
        <p:spPr>
          <a:xfrm>
            <a:off x="447674" y="548824"/>
            <a:ext cx="1298448" cy="1559029"/>
          </a:xfrm>
          <a:prstGeom prst="rect">
            <a:avLst/>
          </a:prstGeom>
          <a:ln>
            <a:noFill/>
          </a:ln>
        </p:spPr>
      </p:pic>
    </p:spTree>
    <p:extLst>
      <p:ext uri="{BB962C8B-B14F-4D97-AF65-F5344CB8AC3E}">
        <p14:creationId xmlns:p14="http://schemas.microsoft.com/office/powerpoint/2010/main" val="3711169752"/>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3536" userDrawn="1">
          <p15:clr>
            <a:srgbClr val="F26B43"/>
          </p15:clr>
        </p15:guide>
        <p15:guide id="7" pos="288" userDrawn="1">
          <p15:clr>
            <a:srgbClr val="F26B43"/>
          </p15:clr>
        </p15:guide>
        <p15:guide id="14" orient="horz" pos="432" userDrawn="1">
          <p15:clr>
            <a:srgbClr val="F26B43"/>
          </p15:clr>
        </p15:guide>
        <p15:guide id="15" pos="9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customXml" Target="../../customXml/item4.xml"/><Relationship Id="rId1" Type="http://schemas.openxmlformats.org/officeDocument/2006/relationships/customXml" Target="../../customXml/item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0" name="Text Box 528"/>
          <p:cNvSpPr txBox="1">
            <a:spLocks noChangeArrowheads="1"/>
          </p:cNvSpPr>
          <p:nvPr/>
        </p:nvSpPr>
        <p:spPr bwMode="auto">
          <a:xfrm>
            <a:off x="465344" y="3609224"/>
            <a:ext cx="4654061" cy="17460076"/>
          </a:xfrm>
          <a:prstGeom prst="rect">
            <a:avLst/>
          </a:prstGeom>
          <a:noFill/>
          <a:ln>
            <a:noFill/>
          </a:ln>
          <a:effectLst/>
        </p:spPr>
        <p:txBody>
          <a:bodyPr lIns="137160" tIns="91440" rIns="91440" bIns="137160">
            <a:noAutofit/>
          </a:bodyPr>
          <a:lstStyle>
            <a:lvl1pPr algn="l" defTabSz="457200">
              <a:spcBef>
                <a:spcPct val="0"/>
              </a:spcBef>
              <a:defRPr>
                <a:solidFill>
                  <a:schemeClr val="tx1"/>
                </a:solidFill>
                <a:latin typeface="Arial" charset="0"/>
                <a:cs typeface="Arial" charset="0"/>
              </a:defRPr>
            </a:lvl1pPr>
            <a:lvl2pPr marL="114300" algn="l" defTabSz="457200">
              <a:spcBef>
                <a:spcPct val="0"/>
              </a:spcBef>
              <a:defRPr>
                <a:solidFill>
                  <a:schemeClr val="tx1"/>
                </a:solidFill>
                <a:latin typeface="Arial" charset="0"/>
                <a:cs typeface="Arial" charset="0"/>
              </a:defRPr>
            </a:lvl2pPr>
            <a:lvl3pPr marL="1371600" algn="l" defTabSz="457200">
              <a:spcBef>
                <a:spcPct val="0"/>
              </a:spcBef>
              <a:defRPr>
                <a:solidFill>
                  <a:schemeClr val="tx1"/>
                </a:solidFill>
                <a:latin typeface="Arial" charset="0"/>
                <a:cs typeface="Arial" charset="0"/>
              </a:defRPr>
            </a:lvl3pPr>
            <a:lvl4pPr marL="1485900" algn="l" defTabSz="457200">
              <a:spcBef>
                <a:spcPct val="0"/>
              </a:spcBef>
              <a:defRPr>
                <a:solidFill>
                  <a:schemeClr val="tx1"/>
                </a:solidFill>
                <a:latin typeface="Arial" charset="0"/>
                <a:cs typeface="Arial" charset="0"/>
              </a:defRPr>
            </a:lvl4pPr>
            <a:lvl5pPr algn="l" defTabSz="457200">
              <a:spcBef>
                <a:spcPct val="0"/>
              </a:spcBef>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0" lvl="1" algn="just">
              <a:spcBef>
                <a:spcPts val="600"/>
              </a:spcBef>
              <a:spcAft>
                <a:spcPts val="600"/>
              </a:spcAft>
              <a:buClr>
                <a:schemeClr val="tx1"/>
              </a:buClr>
              <a:buSzTx/>
              <a:buFont typeface="Wingdings" pitchFamily="2" charset="2"/>
              <a:buNone/>
            </a:pPr>
            <a:r>
              <a:rPr lang="en-US" altLang="ja-JP" sz="1400" dirty="0">
                <a:ea typeface="MS PGothic" pitchFamily="34" charset="-128"/>
              </a:rPr>
              <a:t>Radiation therapy (RT) represents a mainstay in oncology treatment through its ability to induce DNA double strand breaks (DSB) and subsequent cell death. However, achieving local control following a RT course remains challenging for many tumor types including glioblastoma (GBM). Significant interest exists in the development of radiosensitizers that enhance RT-mediated effects on tumor cells, but the possible impact on surrounding normal cells must be closely examined. In this study, a novel ATM kinase inhibitor (WSD0628) was evaluated in the Mayo Clinic PDX collection using a variety of RT dosing strategies.</a:t>
            </a:r>
          </a:p>
          <a:p>
            <a:pPr marL="0" lvl="1" algn="just">
              <a:spcBef>
                <a:spcPts val="600"/>
              </a:spcBef>
              <a:spcAft>
                <a:spcPts val="600"/>
              </a:spcAft>
              <a:buClr>
                <a:schemeClr val="tx1"/>
              </a:buClr>
              <a:buSzTx/>
              <a:buFont typeface="Wingdings" pitchFamily="2" charset="2"/>
              <a:buNone/>
            </a:pPr>
            <a:r>
              <a:rPr lang="en-US" altLang="ja-JP" sz="1400" dirty="0">
                <a:ea typeface="MS PGothic" pitchFamily="34" charset="-128"/>
              </a:rPr>
              <a:t>To determine the radiosensitizing potential of this therapy, three PDX lines (2 GBM, 1 melanoma brain metastasis) were implanted intracranially and treated with two different RT schemes with and without WSD0628. The GBM PDX lines were p53 mutant which we have recently identified as a DNA repair vulnerability that can be exploited by ATM inhibition. WSD0628 monotherapy produced no clinically relevant survival benefits in any line evaluated (GBM43 median 26 days vehicle vs 26 days WSD p=0.72, GBM12 19 days vs 23 days p=0.002, M12 median 14 days vs 16 days p=0.05). However, WSD0628 significantly improved RT effects across multiple lines. WSD0628 addition to a fractionated RT regimen (2.3 Gy per fraction (fx) for 10 fx) significantly extended median survival in all lines (GBM43 44 vs 143 days p&lt;0.0001, GBM12 55 vs 408 days p&lt;0.0001, M12 16 vs 307 days p&lt;0.0001). Apart for GBM43, more modest responses were observed when WSD0628 was added to a single 12.5 Gy fx (GBM43 48 vs 234 days p&lt;0.05, GBM12 284 vs 323 days p=0.67, M12 42 vs 87 days p&lt;0.0001). GBM43 sensitivity was validated in a dose-finding study where WSD0628 doses as low as 1 mg/kg with a single 8 Gy fx achieved significant median survival extension. Subsequent pharmacodynamic assessment showed successful target inhibition as evidenced by significantly lower </a:t>
            </a:r>
            <a:r>
              <a:rPr lang="el-GR" altLang="ja-JP" sz="1400" dirty="0">
                <a:ea typeface="MS PGothic" pitchFamily="34" charset="-128"/>
              </a:rPr>
              <a:t>γ</a:t>
            </a:r>
            <a:r>
              <a:rPr lang="en-US" altLang="ja-JP" sz="1400" dirty="0">
                <a:ea typeface="MS PGothic" pitchFamily="34" charset="-128"/>
              </a:rPr>
              <a:t>H2AX (RT vs combination p=0.01) at the dose selected for these efficacy studies. </a:t>
            </a:r>
          </a:p>
          <a:p>
            <a:pPr marL="0" lvl="1" algn="just">
              <a:spcBef>
                <a:spcPts val="600"/>
              </a:spcBef>
              <a:spcAft>
                <a:spcPts val="600"/>
              </a:spcAft>
              <a:buClr>
                <a:schemeClr val="tx1"/>
              </a:buClr>
              <a:buSzTx/>
              <a:buFont typeface="Wingdings" pitchFamily="2" charset="2"/>
              <a:buNone/>
            </a:pPr>
            <a:r>
              <a:rPr lang="en-US" altLang="ja-JP" sz="1400" dirty="0">
                <a:ea typeface="MS PGothic" pitchFamily="34" charset="-128"/>
              </a:rPr>
              <a:t>The first-in-human phase 0/I trial investigating WSD0628 utility with concomitant RT for recurrent GBM is currently underway at Mayo Clinic. Preliminary PK assessment following 5 mg WSD0628 shows peak plasma concentrations between 18-45 ng/mL (40-102 </a:t>
            </a:r>
            <a:r>
              <a:rPr lang="en-US" altLang="ja-JP" sz="1400" dirty="0" err="1">
                <a:ea typeface="MS PGothic" pitchFamily="34" charset="-128"/>
              </a:rPr>
              <a:t>nM</a:t>
            </a:r>
            <a:r>
              <a:rPr lang="en-US" altLang="ja-JP" sz="1400" dirty="0">
                <a:ea typeface="MS PGothic" pitchFamily="34" charset="-128"/>
              </a:rPr>
              <a:t>) with the </a:t>
            </a:r>
            <a:r>
              <a:rPr lang="en-US" altLang="ja-JP" sz="1400" dirty="0" err="1">
                <a:ea typeface="MS PGothic" pitchFamily="34" charset="-128"/>
              </a:rPr>
              <a:t>T</a:t>
            </a:r>
            <a:r>
              <a:rPr lang="en-US" altLang="ja-JP" sz="1400" baseline="-25000" dirty="0" err="1">
                <a:ea typeface="MS PGothic" pitchFamily="34" charset="-128"/>
              </a:rPr>
              <a:t>max</a:t>
            </a:r>
            <a:r>
              <a:rPr lang="en-US" altLang="ja-JP" sz="1400" dirty="0">
                <a:ea typeface="MS PGothic" pitchFamily="34" charset="-128"/>
              </a:rPr>
              <a:t> at 3.0±1.8 (n=3) hours. Following multiple doses, systemic WSD0628 exposure on the 9</a:t>
            </a:r>
            <a:r>
              <a:rPr lang="en-US" altLang="ja-JP" sz="1400" baseline="30000" dirty="0">
                <a:ea typeface="MS PGothic" pitchFamily="34" charset="-128"/>
              </a:rPr>
              <a:t>th</a:t>
            </a:r>
            <a:r>
              <a:rPr lang="en-US" altLang="ja-JP" sz="1400" dirty="0">
                <a:ea typeface="MS PGothic" pitchFamily="34" charset="-128"/>
              </a:rPr>
              <a:t> and 10</a:t>
            </a:r>
            <a:r>
              <a:rPr lang="en-US" altLang="ja-JP" sz="1400" baseline="30000" dirty="0">
                <a:ea typeface="MS PGothic" pitchFamily="34" charset="-128"/>
              </a:rPr>
              <a:t>th</a:t>
            </a:r>
            <a:r>
              <a:rPr lang="en-US" altLang="ja-JP" sz="1400" dirty="0">
                <a:ea typeface="MS PGothic" pitchFamily="34" charset="-128"/>
              </a:rPr>
              <a:t> days was comparable to that measured on the first day with C</a:t>
            </a:r>
            <a:r>
              <a:rPr lang="en-US" altLang="ja-JP" sz="1400" baseline="-25000" dirty="0">
                <a:ea typeface="MS PGothic" pitchFamily="34" charset="-128"/>
              </a:rPr>
              <a:t>max</a:t>
            </a:r>
            <a:r>
              <a:rPr lang="en-US" altLang="ja-JP" sz="1400" dirty="0">
                <a:ea typeface="MS PGothic" pitchFamily="34" charset="-128"/>
              </a:rPr>
              <a:t> of 18-63 ng/mL (40-144 </a:t>
            </a:r>
            <a:r>
              <a:rPr lang="en-US" altLang="ja-JP" sz="1400" dirty="0" err="1">
                <a:ea typeface="MS PGothic" pitchFamily="34" charset="-128"/>
              </a:rPr>
              <a:t>nM</a:t>
            </a:r>
            <a:r>
              <a:rPr lang="en-US" altLang="ja-JP" sz="1400" dirty="0">
                <a:ea typeface="MS PGothic" pitchFamily="34" charset="-128"/>
              </a:rPr>
              <a:t>). We are currently developing a PK/efficacy model using PDX data to define target patient exposures and, by extension, produce optimal benefit. Results from this ongoing dose-escalation study will be provided. Taken together, this body of work suggests that WSD0628 delivery to the brain achieves therapeutically meaningful levels. </a:t>
            </a:r>
          </a:p>
        </p:txBody>
      </p:sp>
      <p:sp>
        <p:nvSpPr>
          <p:cNvPr id="4" name="Text Placeholder 3">
            <a:extLst>
              <a:ext uri="{FF2B5EF4-FFF2-40B4-BE49-F238E27FC236}">
                <a16:creationId xmlns:a16="http://schemas.microsoft.com/office/drawing/2014/main" id="{2B1B4FC2-B1FB-9F49-A4C7-B07EC08E37C9}"/>
              </a:ext>
            </a:extLst>
          </p:cNvPr>
          <p:cNvSpPr>
            <a:spLocks noGrp="1"/>
          </p:cNvSpPr>
          <p:nvPr>
            <p:ph type="body" sz="quarter" idx="12"/>
          </p:nvPr>
        </p:nvSpPr>
        <p:spPr>
          <a:xfrm>
            <a:off x="2374901" y="467502"/>
            <a:ext cx="12789134" cy="1307592"/>
          </a:xfrm>
          <a:prstGeom prst="rect">
            <a:avLst/>
          </a:prstGeom>
        </p:spPr>
        <p:txBody>
          <a:bodyPr/>
          <a:lstStyle/>
          <a:p>
            <a:r>
              <a:rPr lang="en-US" altLang="en-US" sz="3200" dirty="0">
                <a:solidFill>
                  <a:schemeClr val="bg1"/>
                </a:solidFill>
              </a:rPr>
              <a:t>Defining the spectrum of response and radiosensitizing potential of WSD0628 in brain patient-derived xenograft (PDX) models </a:t>
            </a:r>
            <a:endParaRPr lang="en-US" sz="3200" dirty="0">
              <a:solidFill>
                <a:schemeClr val="bg1"/>
              </a:solidFill>
            </a:endParaRPr>
          </a:p>
        </p:txBody>
      </p:sp>
      <p:sp>
        <p:nvSpPr>
          <p:cNvPr id="3" name="Text Placeholder 2">
            <a:extLst>
              <a:ext uri="{FF2B5EF4-FFF2-40B4-BE49-F238E27FC236}">
                <a16:creationId xmlns:a16="http://schemas.microsoft.com/office/drawing/2014/main" id="{EBCA197E-D276-1F44-98C3-C86DDDF95C40}"/>
              </a:ext>
            </a:extLst>
          </p:cNvPr>
          <p:cNvSpPr>
            <a:spLocks noGrp="1"/>
          </p:cNvSpPr>
          <p:nvPr>
            <p:ph type="body" sz="quarter" idx="10"/>
          </p:nvPr>
        </p:nvSpPr>
        <p:spPr>
          <a:xfrm>
            <a:off x="2527301" y="1470284"/>
            <a:ext cx="10960099" cy="1098973"/>
          </a:xfrm>
          <a:prstGeom prst="rect">
            <a:avLst/>
          </a:prstGeom>
        </p:spPr>
        <p:txBody>
          <a:bodyPr/>
          <a:lstStyle/>
          <a:p>
            <a:r>
              <a:rPr lang="en-US" altLang="en-US" sz="1400" dirty="0"/>
              <a:t>Danielle M. Burgenske</a:t>
            </a:r>
            <a:r>
              <a:rPr lang="en-US" altLang="en-US" sz="1400" baseline="30000" dirty="0"/>
              <a:t>1</a:t>
            </a:r>
            <a:r>
              <a:rPr lang="en-US" altLang="en-US" sz="1400" dirty="0"/>
              <a:t>, </a:t>
            </a:r>
            <a:r>
              <a:rPr lang="en-US" altLang="en-US" sz="1400" b="0" dirty="0"/>
              <a:t>Ann C. Mladek</a:t>
            </a:r>
            <a:r>
              <a:rPr lang="en-US" altLang="en-US" sz="1400" baseline="30000" dirty="0"/>
              <a:t>1</a:t>
            </a:r>
            <a:r>
              <a:rPr lang="en-US" altLang="en-US" sz="1400" b="0" dirty="0"/>
              <a:t>, Katrina K. Bakken</a:t>
            </a:r>
            <a:r>
              <a:rPr lang="en-US" altLang="en-US" sz="1400" baseline="30000" dirty="0"/>
              <a:t>1</a:t>
            </a:r>
            <a:r>
              <a:rPr lang="en-US" altLang="en-US" sz="1400" b="0" dirty="0"/>
              <a:t>, Lauren L. Ott</a:t>
            </a:r>
            <a:r>
              <a:rPr lang="en-US" altLang="en-US" sz="1400" baseline="30000" dirty="0"/>
              <a:t>1</a:t>
            </a:r>
            <a:r>
              <a:rPr lang="en-US" altLang="en-US" sz="1400" b="0" dirty="0"/>
              <a:t>, Zeng Hu</a:t>
            </a:r>
            <a:r>
              <a:rPr lang="en-US" altLang="en-US" sz="1400" baseline="30000" dirty="0"/>
              <a:t>1</a:t>
            </a:r>
            <a:r>
              <a:rPr lang="en-US" altLang="en-US" sz="1400" b="0" dirty="0"/>
              <a:t>, Brett L. Carlson</a:t>
            </a:r>
            <a:r>
              <a:rPr lang="en-US" altLang="en-US" sz="1400" baseline="30000" dirty="0"/>
              <a:t>1</a:t>
            </a:r>
            <a:r>
              <a:rPr lang="en-US" altLang="en-US" sz="1400" b="0" dirty="0"/>
              <a:t>, Zhiyi Xue</a:t>
            </a:r>
            <a:r>
              <a:rPr lang="en-US" altLang="en-US" sz="1400" b="0" baseline="30000" dirty="0"/>
              <a:t>1</a:t>
            </a:r>
            <a:r>
              <a:rPr lang="en-US" altLang="en-US" sz="1400" b="0" dirty="0"/>
              <a:t>, </a:t>
            </a:r>
            <a:r>
              <a:rPr lang="en-US" altLang="en-US" sz="1400" b="0" dirty="0" err="1"/>
              <a:t>Juhee</a:t>
            </a:r>
            <a:r>
              <a:rPr lang="en-US" altLang="en-US" sz="1400" b="0" dirty="0"/>
              <a:t> Oh</a:t>
            </a:r>
            <a:r>
              <a:rPr lang="en-US" altLang="en-US" sz="1400" b="0" baseline="30000" dirty="0"/>
              <a:t>2</a:t>
            </a:r>
            <a:r>
              <a:rPr lang="en-US" altLang="en-US" sz="1400" b="0" dirty="0"/>
              <a:t>, Wenjuan Zhang</a:t>
            </a:r>
            <a:r>
              <a:rPr lang="en-US" altLang="en-US" sz="1400" b="0" baseline="30000" dirty="0"/>
              <a:t>2</a:t>
            </a:r>
            <a:r>
              <a:rPr lang="en-US" altLang="en-US" sz="1400" b="0" dirty="0"/>
              <a:t>, Sneha Rathi</a:t>
            </a:r>
            <a:r>
              <a:rPr lang="en-US" altLang="en-US" sz="1400" b="0" baseline="30000" dirty="0"/>
              <a:t>2</a:t>
            </a:r>
            <a:r>
              <a:rPr lang="en-US" altLang="en-US" sz="1400" b="0" dirty="0"/>
              <a:t>, Paul A. Decker</a:t>
            </a:r>
            <a:r>
              <a:rPr lang="en-US" altLang="en-US" sz="1400" baseline="30000" dirty="0"/>
              <a:t>1</a:t>
            </a:r>
            <a:r>
              <a:rPr lang="en-US" altLang="en-US" sz="1400" b="0" dirty="0"/>
              <a:t>, Jeanette E. Eckel-Passow</a:t>
            </a:r>
            <a:r>
              <a:rPr lang="en-US" altLang="en-US" sz="1400" baseline="30000" dirty="0"/>
              <a:t>1</a:t>
            </a:r>
            <a:r>
              <a:rPr lang="en-US" altLang="en-US" sz="1400" b="0" dirty="0"/>
              <a:t>, William F. Elmquist</a:t>
            </a:r>
            <a:r>
              <a:rPr lang="en-US" altLang="en-US" sz="1400" b="0" baseline="30000" dirty="0"/>
              <a:t>2</a:t>
            </a:r>
            <a:r>
              <a:rPr lang="en-US" altLang="en-US" sz="1400" b="0" dirty="0"/>
              <a:t>, Wei Zhong</a:t>
            </a:r>
            <a:r>
              <a:rPr lang="en-US" altLang="en-US" sz="1400" b="0" baseline="30000" dirty="0"/>
              <a:t>3</a:t>
            </a:r>
            <a:r>
              <a:rPr lang="en-US" altLang="en-US" sz="1400" b="0" dirty="0"/>
              <a:t>, Susan M. Geyer</a:t>
            </a:r>
            <a:r>
              <a:rPr lang="en-US" altLang="en-US" sz="1400" baseline="30000" dirty="0"/>
              <a:t>1</a:t>
            </a:r>
            <a:r>
              <a:rPr lang="en-US" altLang="en-US" sz="1400" b="0" dirty="0"/>
              <a:t>, William G. Breen</a:t>
            </a:r>
            <a:r>
              <a:rPr lang="en-US" altLang="en-US" sz="1400" baseline="30000" dirty="0"/>
              <a:t>1</a:t>
            </a:r>
            <a:r>
              <a:rPr lang="en-US" altLang="en-US" sz="1400" b="0" dirty="0"/>
              <a:t>, Jann N. Sarkaria</a:t>
            </a:r>
            <a:r>
              <a:rPr lang="en-US" altLang="en-US" sz="1400" baseline="30000" dirty="0"/>
              <a:t>1</a:t>
            </a:r>
          </a:p>
          <a:p>
            <a:r>
              <a:rPr lang="en-US" altLang="en-US" sz="1400" baseline="30000" dirty="0"/>
              <a:t>1</a:t>
            </a:r>
            <a:r>
              <a:rPr lang="en-US" altLang="en-US" sz="1100" b="0" dirty="0"/>
              <a:t>Mayo Clinic, Rochester, MN, USA; </a:t>
            </a:r>
            <a:r>
              <a:rPr lang="en-US" altLang="en-US" sz="1400" b="0" baseline="30000" dirty="0"/>
              <a:t>2</a:t>
            </a:r>
            <a:r>
              <a:rPr lang="en-US" altLang="en-US" sz="1100" b="0" dirty="0"/>
              <a:t>University of Minnesota, Minneapolis, MN, USA; </a:t>
            </a:r>
            <a:r>
              <a:rPr lang="en-US" altLang="en-US" sz="1400" b="0" baseline="30000" dirty="0"/>
              <a:t>3</a:t>
            </a:r>
            <a:r>
              <a:rPr lang="en-US" altLang="en-US" sz="1100" b="0" dirty="0"/>
              <a:t>Wayshine Biopharm, Corona, CA, USA</a:t>
            </a:r>
          </a:p>
        </p:txBody>
      </p:sp>
      <p:sp>
        <p:nvSpPr>
          <p:cNvPr id="29" name="Text Box 529">
            <a:extLst>
              <a:ext uri="{FF2B5EF4-FFF2-40B4-BE49-F238E27FC236}">
                <a16:creationId xmlns:a16="http://schemas.microsoft.com/office/drawing/2014/main" id="{BDD5F17D-1CA7-A64F-A92E-D55B13B8002E}"/>
              </a:ext>
            </a:extLst>
          </p:cNvPr>
          <p:cNvSpPr txBox="1">
            <a:spLocks noChangeArrowheads="1"/>
          </p:cNvSpPr>
          <p:nvPr/>
        </p:nvSpPr>
        <p:spPr bwMode="auto">
          <a:xfrm>
            <a:off x="469468" y="3064901"/>
            <a:ext cx="4663440" cy="544232"/>
          </a:xfrm>
          <a:prstGeom prst="rect">
            <a:avLst/>
          </a:prstGeom>
          <a:solidFill>
            <a:schemeClr val="accent1"/>
          </a:solidFill>
          <a:ln>
            <a:noFill/>
          </a:ln>
          <a:effectLst/>
        </p:spPr>
        <p:txBody>
          <a:bodyPr lIns="91440" rIns="91440" anchor="ctr" anchorCtr="0"/>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ct val="50000"/>
              </a:spcBef>
              <a:buClrTx/>
              <a:buSzTx/>
            </a:pPr>
            <a:r>
              <a:rPr lang="en-US" altLang="en-US" sz="2400" cap="all" dirty="0">
                <a:solidFill>
                  <a:schemeClr val="bg1"/>
                </a:solidFill>
              </a:rPr>
              <a:t>Abstract</a:t>
            </a:r>
          </a:p>
        </p:txBody>
      </p:sp>
      <p:sp>
        <p:nvSpPr>
          <p:cNvPr id="43" name="Text Box 529">
            <a:extLst>
              <a:ext uri="{FF2B5EF4-FFF2-40B4-BE49-F238E27FC236}">
                <a16:creationId xmlns:a16="http://schemas.microsoft.com/office/drawing/2014/main" id="{35EC2E55-0126-4C22-806E-A906903312C3}"/>
              </a:ext>
            </a:extLst>
          </p:cNvPr>
          <p:cNvSpPr txBox="1">
            <a:spLocks noChangeArrowheads="1"/>
          </p:cNvSpPr>
          <p:nvPr/>
        </p:nvSpPr>
        <p:spPr bwMode="auto">
          <a:xfrm>
            <a:off x="5667374" y="3064901"/>
            <a:ext cx="9874849" cy="544232"/>
          </a:xfrm>
          <a:prstGeom prst="rect">
            <a:avLst/>
          </a:prstGeom>
          <a:solidFill>
            <a:schemeClr val="accent1"/>
          </a:solidFill>
          <a:ln>
            <a:noFill/>
          </a:ln>
          <a:effectLst/>
        </p:spPr>
        <p:txBody>
          <a:bodyPr lIns="91440" rIns="91440" anchor="ctr" anchorCtr="0"/>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ct val="50000"/>
              </a:spcBef>
              <a:buClrTx/>
              <a:buSzTx/>
            </a:pPr>
            <a:r>
              <a:rPr lang="en-US" sz="2400" cap="all" dirty="0">
                <a:solidFill>
                  <a:schemeClr val="bg1"/>
                </a:solidFill>
              </a:rPr>
              <a:t>Overall survival benefit</a:t>
            </a:r>
          </a:p>
        </p:txBody>
      </p:sp>
      <p:sp>
        <p:nvSpPr>
          <p:cNvPr id="2" name="TextBox 1">
            <a:extLst>
              <a:ext uri="{FF2B5EF4-FFF2-40B4-BE49-F238E27FC236}">
                <a16:creationId xmlns:a16="http://schemas.microsoft.com/office/drawing/2014/main" id="{252340E4-8277-4092-526E-3588280B2A6A}"/>
              </a:ext>
            </a:extLst>
          </p:cNvPr>
          <p:cNvSpPr txBox="1"/>
          <p:nvPr/>
        </p:nvSpPr>
        <p:spPr>
          <a:xfrm>
            <a:off x="14100803" y="1705725"/>
            <a:ext cx="1441420" cy="769441"/>
          </a:xfrm>
          <a:prstGeom prst="rect">
            <a:avLst/>
          </a:prstGeom>
          <a:noFill/>
        </p:spPr>
        <p:txBody>
          <a:bodyPr wrap="none" rtlCol="0">
            <a:spAutoFit/>
          </a:bodyPr>
          <a:lstStyle/>
          <a:p>
            <a:r>
              <a:rPr lang="en-US" sz="4400" b="1" dirty="0">
                <a:solidFill>
                  <a:schemeClr val="bg1"/>
                </a:solidFill>
              </a:rPr>
              <a:t>#267</a:t>
            </a:r>
          </a:p>
        </p:txBody>
      </p:sp>
      <p:sp>
        <p:nvSpPr>
          <p:cNvPr id="8" name="Text Box 577">
            <a:extLst>
              <a:ext uri="{FF2B5EF4-FFF2-40B4-BE49-F238E27FC236}">
                <a16:creationId xmlns:a16="http://schemas.microsoft.com/office/drawing/2014/main" id="{98740208-534A-8E63-CD12-B90767D964D6}"/>
              </a:ext>
            </a:extLst>
          </p:cNvPr>
          <p:cNvSpPr txBox="1">
            <a:spLocks noChangeArrowheads="1"/>
          </p:cNvSpPr>
          <p:nvPr/>
        </p:nvSpPr>
        <p:spPr bwMode="auto">
          <a:xfrm>
            <a:off x="5667374" y="8844447"/>
            <a:ext cx="9874848" cy="735968"/>
          </a:xfrm>
          <a:prstGeom prst="rect">
            <a:avLst/>
          </a:prstGeom>
          <a:noFill/>
          <a:ln>
            <a:noFill/>
          </a:ln>
          <a:effectLst/>
        </p:spPr>
        <p:txBody>
          <a:bodyPr wrap="square" lIns="13716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just">
              <a:spcBef>
                <a:spcPct val="50000"/>
              </a:spcBef>
              <a:buClrTx/>
              <a:buSzTx/>
            </a:pPr>
            <a:r>
              <a:rPr lang="en-US" sz="1400" dirty="0"/>
              <a:t>Intracranial survival of three PDX lines following treatment as indicated above. Censored animals did not reach endpoint and are indicated with tick marks. Significance relative to comparator RT alone arm (***p&lt;0.001, *p&lt;0.05, NS – not significant). </a:t>
            </a:r>
            <a:endParaRPr lang="en-US" sz="1400" dirty="0">
              <a:highlight>
                <a:srgbClr val="FFFF00"/>
              </a:highlight>
            </a:endParaRPr>
          </a:p>
        </p:txBody>
      </p:sp>
      <p:graphicFrame>
        <p:nvGraphicFramePr>
          <p:cNvPr id="9" name="Table 8">
            <a:extLst>
              <a:ext uri="{FF2B5EF4-FFF2-40B4-BE49-F238E27FC236}">
                <a16:creationId xmlns:a16="http://schemas.microsoft.com/office/drawing/2014/main" id="{D88ACF9E-A06A-5B5C-013F-1CE3A1DB9514}"/>
              </a:ext>
            </a:extLst>
          </p:cNvPr>
          <p:cNvGraphicFramePr>
            <a:graphicFrameLocks noGrp="1"/>
          </p:cNvGraphicFramePr>
          <p:nvPr>
            <p:extLst>
              <p:ext uri="{D42A27DB-BD31-4B8C-83A1-F6EECF244321}">
                <p14:modId xmlns:p14="http://schemas.microsoft.com/office/powerpoint/2010/main" val="4245715528"/>
              </p:ext>
            </p:extLst>
          </p:nvPr>
        </p:nvGraphicFramePr>
        <p:xfrm>
          <a:off x="5912113" y="3773532"/>
          <a:ext cx="9385370" cy="2345694"/>
        </p:xfrm>
        <a:graphic>
          <a:graphicData uri="http://schemas.openxmlformats.org/drawingml/2006/table">
            <a:tbl>
              <a:tblPr firstRow="1" bandRow="1">
                <a:tableStyleId>{72833802-FEF1-4C79-8D5D-14CF1EAF98D9}</a:tableStyleId>
              </a:tblPr>
              <a:tblGrid>
                <a:gridCol w="1148715">
                  <a:extLst>
                    <a:ext uri="{9D8B030D-6E8A-4147-A177-3AD203B41FA5}">
                      <a16:colId xmlns:a16="http://schemas.microsoft.com/office/drawing/2014/main" val="20000"/>
                    </a:ext>
                  </a:extLst>
                </a:gridCol>
                <a:gridCol w="965013">
                  <a:extLst>
                    <a:ext uri="{9D8B030D-6E8A-4147-A177-3AD203B41FA5}">
                      <a16:colId xmlns:a16="http://schemas.microsoft.com/office/drawing/2014/main" val="20001"/>
                    </a:ext>
                  </a:extLst>
                </a:gridCol>
                <a:gridCol w="1405668">
                  <a:extLst>
                    <a:ext uri="{9D8B030D-6E8A-4147-A177-3AD203B41FA5}">
                      <a16:colId xmlns:a16="http://schemas.microsoft.com/office/drawing/2014/main" val="20002"/>
                    </a:ext>
                  </a:extLst>
                </a:gridCol>
                <a:gridCol w="1512097">
                  <a:extLst>
                    <a:ext uri="{9D8B030D-6E8A-4147-A177-3AD203B41FA5}">
                      <a16:colId xmlns:a16="http://schemas.microsoft.com/office/drawing/2014/main" val="20003"/>
                    </a:ext>
                  </a:extLst>
                </a:gridCol>
                <a:gridCol w="1479867">
                  <a:extLst>
                    <a:ext uri="{9D8B030D-6E8A-4147-A177-3AD203B41FA5}">
                      <a16:colId xmlns:a16="http://schemas.microsoft.com/office/drawing/2014/main" val="11382753"/>
                    </a:ext>
                  </a:extLst>
                </a:gridCol>
                <a:gridCol w="1394143">
                  <a:extLst>
                    <a:ext uri="{9D8B030D-6E8A-4147-A177-3AD203B41FA5}">
                      <a16:colId xmlns:a16="http://schemas.microsoft.com/office/drawing/2014/main" val="465153408"/>
                    </a:ext>
                  </a:extLst>
                </a:gridCol>
                <a:gridCol w="1479867">
                  <a:extLst>
                    <a:ext uri="{9D8B030D-6E8A-4147-A177-3AD203B41FA5}">
                      <a16:colId xmlns:a16="http://schemas.microsoft.com/office/drawing/2014/main" val="1756391529"/>
                    </a:ext>
                  </a:extLst>
                </a:gridCol>
              </a:tblGrid>
              <a:tr h="515944">
                <a:tc>
                  <a:txBody>
                    <a:bodyPr/>
                    <a:lstStyle/>
                    <a:p>
                      <a:pPr marL="0" indent="0" algn="l">
                        <a:lnSpc>
                          <a:spcPct val="100000"/>
                        </a:lnSpc>
                        <a:buFont typeface="Arial" panose="020B0604020202020204" pitchFamily="34" charset="0"/>
                        <a:buNone/>
                      </a:pPr>
                      <a:endParaRPr lang="en-US" sz="1400" b="0" baseline="0" dirty="0">
                        <a:solidFill>
                          <a:schemeClr val="bg1"/>
                        </a:solidFill>
                      </a:endParaRPr>
                    </a:p>
                  </a:txBody>
                  <a:tcPr marL="228600" marT="45721" marB="4572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ctr">
                        <a:lnSpc>
                          <a:spcPct val="100000"/>
                        </a:lnSpc>
                        <a:buFont typeface="Arial" panose="020B0604020202020204" pitchFamily="34" charset="0"/>
                        <a:buNone/>
                      </a:pPr>
                      <a:r>
                        <a:rPr lang="en-US" sz="1600" baseline="0" dirty="0">
                          <a:solidFill>
                            <a:sysClr val="windowText" lastClr="000000"/>
                          </a:solidFill>
                        </a:rPr>
                        <a:t>Median survival (days)</a:t>
                      </a:r>
                    </a:p>
                  </a:txBody>
                  <a:tcPr marT="45721" marB="4572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indent="0" algn="ctr">
                        <a:lnSpc>
                          <a:spcPct val="100000"/>
                        </a:lnSpc>
                        <a:buFont typeface="Arial" panose="020B0604020202020204" pitchFamily="34" charset="0"/>
                        <a:buNone/>
                      </a:pPr>
                      <a:endParaRPr lang="en-US" sz="1400" baseline="0" dirty="0">
                        <a:solidFill>
                          <a:schemeClr val="bg1"/>
                        </a:solidFill>
                      </a:endParaRPr>
                    </a:p>
                  </a:txBody>
                  <a:tcPr marT="45721" marB="45721"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pPr marL="0" marR="0" indent="0" algn="ctr" defTabSz="1828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bg1"/>
                        </a:solidFill>
                      </a:endParaRPr>
                    </a:p>
                  </a:txBody>
                  <a:tcPr marT="45721" marB="45721"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pPr marL="0" indent="0" algn="ctr">
                        <a:lnSpc>
                          <a:spcPct val="100000"/>
                        </a:lnSpc>
                        <a:buFont typeface="Arial" panose="020B0604020202020204" pitchFamily="34" charset="0"/>
                        <a:buNone/>
                      </a:pPr>
                      <a:endParaRPr lang="en-US" sz="1400" baseline="0" dirty="0">
                        <a:solidFill>
                          <a:schemeClr val="bg1"/>
                        </a:solidFill>
                      </a:endParaRPr>
                    </a:p>
                  </a:txBody>
                  <a:tcPr marT="45721" marB="45721"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pPr marL="0" indent="0" algn="ctr">
                        <a:lnSpc>
                          <a:spcPct val="100000"/>
                        </a:lnSpc>
                        <a:buFont typeface="Arial" panose="020B0604020202020204" pitchFamily="34" charset="0"/>
                        <a:buNone/>
                      </a:pPr>
                      <a:endParaRPr lang="en-US" sz="1400" baseline="0" dirty="0">
                        <a:solidFill>
                          <a:schemeClr val="bg1"/>
                        </a:solidFill>
                      </a:endParaRPr>
                    </a:p>
                  </a:txBody>
                  <a:tcPr marT="45721" marB="45721"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pPr marL="0" indent="0" algn="ctr">
                        <a:lnSpc>
                          <a:spcPct val="100000"/>
                        </a:lnSpc>
                        <a:buFont typeface="Arial" panose="020B0604020202020204" pitchFamily="34" charset="0"/>
                        <a:buNone/>
                      </a:pPr>
                      <a:endParaRPr lang="en-US" sz="1400" baseline="0" dirty="0">
                        <a:solidFill>
                          <a:schemeClr val="bg1"/>
                        </a:solidFill>
                      </a:endParaRPr>
                    </a:p>
                  </a:txBody>
                  <a:tcPr marT="45721" marB="45721"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37196">
                <a:tc>
                  <a:txBody>
                    <a:bodyPr/>
                    <a:lstStyle/>
                    <a:p>
                      <a:pPr marL="0" indent="0" algn="l">
                        <a:lnSpc>
                          <a:spcPct val="100000"/>
                        </a:lnSpc>
                        <a:buFont typeface="Arial" panose="020B0604020202020204" pitchFamily="34" charset="0"/>
                        <a:buNone/>
                      </a:pPr>
                      <a:r>
                        <a:rPr lang="en-US" sz="1400" b="1" baseline="0" dirty="0"/>
                        <a:t>PDX Line</a:t>
                      </a:r>
                    </a:p>
                  </a:txBody>
                  <a:tcPr marL="228600"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buFont typeface="Arial" panose="020B0604020202020204" pitchFamily="34" charset="0"/>
                        <a:buNone/>
                      </a:pPr>
                      <a:r>
                        <a:rPr lang="en-US" sz="1400" b="1" baseline="0" dirty="0"/>
                        <a:t>Vehicle</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buFont typeface="Arial" panose="020B0604020202020204" pitchFamily="34" charset="0"/>
                        <a:buNone/>
                      </a:pPr>
                      <a:r>
                        <a:rPr lang="en-US" sz="1400" b="1" baseline="0" dirty="0"/>
                        <a:t>WSD0628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buFont typeface="Arial" panose="020B0604020202020204" pitchFamily="34" charset="0"/>
                        <a:buNone/>
                      </a:pPr>
                      <a:r>
                        <a:rPr lang="en-US" sz="1400" b="1" baseline="0" dirty="0"/>
                        <a:t>2.3Gy RT x 10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buFont typeface="Arial" panose="020B0604020202020204" pitchFamily="34" charset="0"/>
                        <a:buNone/>
                      </a:pPr>
                      <a:r>
                        <a:rPr lang="en-US" sz="1400" b="1" baseline="0" dirty="0"/>
                        <a:t>RT + WSD0628</a:t>
                      </a:r>
                    </a:p>
                    <a:p>
                      <a:pPr marL="0" indent="0" algn="ctr">
                        <a:lnSpc>
                          <a:spcPct val="100000"/>
                        </a:lnSpc>
                        <a:buFont typeface="Arial" panose="020B0604020202020204" pitchFamily="34" charset="0"/>
                        <a:buNone/>
                      </a:pPr>
                      <a:r>
                        <a:rPr lang="en-US" sz="1400" b="1" baseline="0" dirty="0"/>
                        <a:t>x 10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buFont typeface="Arial" panose="020B0604020202020204" pitchFamily="34" charset="0"/>
                        <a:buNone/>
                      </a:pPr>
                      <a:r>
                        <a:rPr lang="en-US" sz="1400" b="1" baseline="0" dirty="0"/>
                        <a:t>12.5Gy RT x 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buFont typeface="Arial" panose="020B0604020202020204" pitchFamily="34" charset="0"/>
                        <a:buNone/>
                      </a:pPr>
                      <a:r>
                        <a:rPr lang="en-US" sz="1400" b="1" baseline="0" dirty="0"/>
                        <a:t>RT + WSD0628</a:t>
                      </a:r>
                    </a:p>
                    <a:p>
                      <a:pPr marL="0" indent="0" algn="ctr">
                        <a:lnSpc>
                          <a:spcPct val="100000"/>
                        </a:lnSpc>
                        <a:buFont typeface="Arial" panose="020B0604020202020204" pitchFamily="34" charset="0"/>
                        <a:buNone/>
                      </a:pPr>
                      <a:r>
                        <a:rPr lang="en-US" sz="1400" b="1" baseline="0" dirty="0"/>
                        <a:t>x 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37196">
                <a:tc>
                  <a:txBody>
                    <a:bodyPr/>
                    <a:lstStyle/>
                    <a:p>
                      <a:pPr marL="0" indent="0" algn="l">
                        <a:lnSpc>
                          <a:spcPct val="100000"/>
                        </a:lnSpc>
                        <a:buFont typeface="Arial" panose="020B0604020202020204" pitchFamily="34" charset="0"/>
                        <a:buNone/>
                      </a:pPr>
                      <a:r>
                        <a:rPr lang="en-US" sz="1400" baseline="0" dirty="0"/>
                        <a:t>GBM12</a:t>
                      </a:r>
                    </a:p>
                  </a:txBody>
                  <a:tcPr marL="228600"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19</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23</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55</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408***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284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323</a:t>
                      </a:r>
                      <a:r>
                        <a:rPr lang="en-US" sz="1400" baseline="30000" dirty="0"/>
                        <a:t>NS</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7196">
                <a:tc>
                  <a:txBody>
                    <a:bodyPr/>
                    <a:lstStyle/>
                    <a:p>
                      <a:pPr marL="0" indent="0" algn="l">
                        <a:lnSpc>
                          <a:spcPct val="100000"/>
                        </a:lnSpc>
                        <a:buFont typeface="Arial" panose="020B0604020202020204" pitchFamily="34" charset="0"/>
                        <a:buNone/>
                      </a:pPr>
                      <a:r>
                        <a:rPr lang="en-US" sz="1400" baseline="0" dirty="0"/>
                        <a:t>GBM43</a:t>
                      </a:r>
                    </a:p>
                  </a:txBody>
                  <a:tcPr marL="228600"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26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26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44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143***</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48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234*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7196">
                <a:tc>
                  <a:txBody>
                    <a:bodyPr/>
                    <a:lstStyle/>
                    <a:p>
                      <a:pPr marL="0" indent="0" algn="l">
                        <a:lnSpc>
                          <a:spcPct val="100000"/>
                        </a:lnSpc>
                        <a:buFont typeface="Arial" panose="020B0604020202020204" pitchFamily="34" charset="0"/>
                        <a:buNone/>
                      </a:pPr>
                      <a:r>
                        <a:rPr lang="en-US" sz="1400" baseline="0" dirty="0"/>
                        <a:t>M12</a:t>
                      </a:r>
                    </a:p>
                  </a:txBody>
                  <a:tcPr marL="228600"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14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16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16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307***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42</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1400" baseline="0" dirty="0"/>
                        <a:t>87***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Text Box 529">
            <a:extLst>
              <a:ext uri="{FF2B5EF4-FFF2-40B4-BE49-F238E27FC236}">
                <a16:creationId xmlns:a16="http://schemas.microsoft.com/office/drawing/2014/main" id="{B5A076C5-8CAF-1881-0D4E-70076FBDDC9D}"/>
              </a:ext>
            </a:extLst>
          </p:cNvPr>
          <p:cNvSpPr txBox="1">
            <a:spLocks noChangeArrowheads="1"/>
          </p:cNvSpPr>
          <p:nvPr/>
        </p:nvSpPr>
        <p:spPr bwMode="auto">
          <a:xfrm>
            <a:off x="5634584" y="9964254"/>
            <a:ext cx="4935124" cy="548640"/>
          </a:xfrm>
          <a:prstGeom prst="rect">
            <a:avLst/>
          </a:prstGeom>
          <a:solidFill>
            <a:schemeClr val="accent1"/>
          </a:solidFill>
          <a:ln>
            <a:noFill/>
          </a:ln>
          <a:effectLst/>
        </p:spPr>
        <p:txBody>
          <a:bodyPr wrap="square" lIns="91440" tIns="45720" rIns="91440" bIns="4572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ct val="50000"/>
              </a:spcBef>
              <a:buClrTx/>
              <a:buSzTx/>
            </a:pPr>
            <a:r>
              <a:rPr lang="en-US" sz="2400" cap="all" dirty="0">
                <a:solidFill>
                  <a:schemeClr val="bg1"/>
                </a:solidFill>
              </a:rPr>
              <a:t>Dose finding study</a:t>
            </a:r>
          </a:p>
        </p:txBody>
      </p:sp>
      <p:sp>
        <p:nvSpPr>
          <p:cNvPr id="13" name="Text Box 577">
            <a:extLst>
              <a:ext uri="{FF2B5EF4-FFF2-40B4-BE49-F238E27FC236}">
                <a16:creationId xmlns:a16="http://schemas.microsoft.com/office/drawing/2014/main" id="{2D0796D5-AF79-1163-BEDC-D650E2352D9F}"/>
              </a:ext>
            </a:extLst>
          </p:cNvPr>
          <p:cNvSpPr txBox="1">
            <a:spLocks noChangeArrowheads="1"/>
          </p:cNvSpPr>
          <p:nvPr/>
        </p:nvSpPr>
        <p:spPr bwMode="auto">
          <a:xfrm>
            <a:off x="10782356" y="13543211"/>
            <a:ext cx="4734547" cy="1875419"/>
          </a:xfrm>
          <a:prstGeom prst="rect">
            <a:avLst/>
          </a:prstGeom>
          <a:noFill/>
          <a:ln>
            <a:noFill/>
          </a:ln>
          <a:effectLst/>
        </p:spPr>
        <p:txBody>
          <a:bodyPr wrap="square" lIns="13716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just">
              <a:spcBef>
                <a:spcPct val="50000"/>
              </a:spcBef>
              <a:buClrTx/>
              <a:buSzTx/>
            </a:pPr>
            <a:r>
              <a:rPr lang="en-US" sz="1400" dirty="0"/>
              <a:t>Mice bearing intracranial GBM43 tumors underwent bioluminescent imaging to monitor tumor burden. Once tumor growth was confirmed, animals were dosed once with vehicle, 7.5 mg/kg WSD0628 monotherapy, 5 Gy RT, or the combination. WSD0628 was administered 30 minutes prior to RT. Brains were harvested 2 hours later and fixed in 10% formalin. </a:t>
            </a:r>
            <a:r>
              <a:rPr lang="el-GR" sz="1400" dirty="0"/>
              <a:t>γ</a:t>
            </a:r>
            <a:r>
              <a:rPr lang="en-US" sz="1400" dirty="0"/>
              <a:t>H2AX foci immunofluorescence was performed and quantified.</a:t>
            </a:r>
            <a:endParaRPr lang="en-US" sz="1400" dirty="0">
              <a:highlight>
                <a:srgbClr val="FFFF00"/>
              </a:highlight>
            </a:endParaRPr>
          </a:p>
        </p:txBody>
      </p:sp>
      <p:sp>
        <p:nvSpPr>
          <p:cNvPr id="14" name="Text Box 529">
            <a:extLst>
              <a:ext uri="{FF2B5EF4-FFF2-40B4-BE49-F238E27FC236}">
                <a16:creationId xmlns:a16="http://schemas.microsoft.com/office/drawing/2014/main" id="{879C3B12-03B1-68DF-DB8B-38A2CBC12549}"/>
              </a:ext>
            </a:extLst>
          </p:cNvPr>
          <p:cNvSpPr txBox="1">
            <a:spLocks noChangeArrowheads="1"/>
          </p:cNvSpPr>
          <p:nvPr/>
        </p:nvSpPr>
        <p:spPr bwMode="auto">
          <a:xfrm>
            <a:off x="10722506" y="9962732"/>
            <a:ext cx="4854247" cy="548640"/>
          </a:xfrm>
          <a:prstGeom prst="rect">
            <a:avLst/>
          </a:prstGeom>
          <a:solidFill>
            <a:schemeClr val="accent1"/>
          </a:solidFill>
          <a:ln>
            <a:noFill/>
          </a:ln>
          <a:effectLst/>
        </p:spPr>
        <p:txBody>
          <a:bodyPr wrap="square" lIns="91440" tIns="45720" rIns="91440" bIns="4572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ct val="50000"/>
              </a:spcBef>
              <a:buClrTx/>
              <a:buSzTx/>
            </a:pPr>
            <a:r>
              <a:rPr lang="en-US" sz="2400" dirty="0">
                <a:solidFill>
                  <a:schemeClr val="bg1"/>
                </a:solidFill>
              </a:rPr>
              <a:t>DNA DAMAGE RECOGNITION</a:t>
            </a:r>
          </a:p>
        </p:txBody>
      </p:sp>
      <p:sp>
        <p:nvSpPr>
          <p:cNvPr id="15" name="Text Box 577">
            <a:extLst>
              <a:ext uri="{FF2B5EF4-FFF2-40B4-BE49-F238E27FC236}">
                <a16:creationId xmlns:a16="http://schemas.microsoft.com/office/drawing/2014/main" id="{FA5787CB-AFB4-B40B-A2F5-AEF3500B911B}"/>
              </a:ext>
            </a:extLst>
          </p:cNvPr>
          <p:cNvSpPr txBox="1">
            <a:spLocks noChangeArrowheads="1"/>
          </p:cNvSpPr>
          <p:nvPr/>
        </p:nvSpPr>
        <p:spPr bwMode="auto">
          <a:xfrm>
            <a:off x="5650979" y="13760633"/>
            <a:ext cx="4902334" cy="1576584"/>
          </a:xfrm>
          <a:prstGeom prst="rect">
            <a:avLst/>
          </a:prstGeom>
          <a:noFill/>
          <a:ln>
            <a:noFill/>
          </a:ln>
          <a:effectLst/>
        </p:spPr>
        <p:txBody>
          <a:bodyPr wrap="square" lIns="13716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just">
              <a:spcBef>
                <a:spcPct val="50000"/>
              </a:spcBef>
              <a:buClrTx/>
              <a:buSzTx/>
            </a:pPr>
            <a:r>
              <a:rPr lang="en-US" sz="1400" dirty="0"/>
              <a:t>Mice bearing intracranial GBM43 tumors were dosed once with vehicle, 10 mg/kg WSD0628 monotherapy, 8 Gy RT, or the combination (8 Gy plus WSD at the mg/kg indicated)</a:t>
            </a:r>
            <a:r>
              <a:rPr lang="en-US" sz="1400" b="1" dirty="0"/>
              <a:t>. </a:t>
            </a:r>
            <a:r>
              <a:rPr lang="en-US" sz="1400" dirty="0"/>
              <a:t>Weights were followed for two weeks to confirm treatment tolerability. Animals were followed until reaching a moribund state.</a:t>
            </a:r>
            <a:r>
              <a:rPr lang="en-US" sz="1400" b="1" dirty="0"/>
              <a:t> </a:t>
            </a:r>
            <a:r>
              <a:rPr lang="en-US" sz="1400" dirty="0"/>
              <a:t>Significance relative to RT alone arm (***p&lt;0.001, **p&lt;0.01).</a:t>
            </a:r>
            <a:endParaRPr lang="en-US" sz="1400" b="1" dirty="0">
              <a:highlight>
                <a:srgbClr val="FFFF00"/>
              </a:highlight>
            </a:endParaRPr>
          </a:p>
        </p:txBody>
      </p:sp>
      <p:pic>
        <p:nvPicPr>
          <p:cNvPr id="16" name="Picture 15" descr="A black screen with colorful lines&#10;&#10;Description automatically generated">
            <a:extLst>
              <a:ext uri="{FF2B5EF4-FFF2-40B4-BE49-F238E27FC236}">
                <a16:creationId xmlns:a16="http://schemas.microsoft.com/office/drawing/2014/main" id="{0A2E67F2-1801-B6E0-E1A7-EAEA6A3694A7}"/>
              </a:ext>
            </a:extLst>
          </p:cNvPr>
          <p:cNvPicPr>
            <a:picLocks noChangeAspect="1"/>
          </p:cNvPicPr>
          <p:nvPr/>
        </p:nvPicPr>
        <p:blipFill rotWithShape="1">
          <a:blip r:embed="rId5"/>
          <a:srcRect l="2358" t="82520" r="78667" b="-1"/>
          <a:stretch/>
        </p:blipFill>
        <p:spPr>
          <a:xfrm>
            <a:off x="5585534" y="10812507"/>
            <a:ext cx="5033224" cy="2810292"/>
          </a:xfrm>
          <a:prstGeom prst="rect">
            <a:avLst/>
          </a:prstGeom>
        </p:spPr>
      </p:pic>
      <p:pic>
        <p:nvPicPr>
          <p:cNvPr id="17" name="Picture 16" descr="A black screen with colorful lines&#10;&#10;Description automatically generated">
            <a:extLst>
              <a:ext uri="{FF2B5EF4-FFF2-40B4-BE49-F238E27FC236}">
                <a16:creationId xmlns:a16="http://schemas.microsoft.com/office/drawing/2014/main" id="{3FBACDAB-5264-CCBF-3533-60F56F8BE148}"/>
              </a:ext>
            </a:extLst>
          </p:cNvPr>
          <p:cNvPicPr>
            <a:picLocks noChangeAspect="1"/>
          </p:cNvPicPr>
          <p:nvPr/>
        </p:nvPicPr>
        <p:blipFill rotWithShape="1">
          <a:blip r:embed="rId5"/>
          <a:srcRect l="5303" t="39281" r="78667" b="43611"/>
          <a:stretch/>
        </p:blipFill>
        <p:spPr>
          <a:xfrm>
            <a:off x="11048345" y="10647558"/>
            <a:ext cx="4202569" cy="2718439"/>
          </a:xfrm>
          <a:prstGeom prst="rect">
            <a:avLst/>
          </a:prstGeom>
        </p:spPr>
      </p:pic>
      <p:sp>
        <p:nvSpPr>
          <p:cNvPr id="18" name="Text Box 529">
            <a:extLst>
              <a:ext uri="{FF2B5EF4-FFF2-40B4-BE49-F238E27FC236}">
                <a16:creationId xmlns:a16="http://schemas.microsoft.com/office/drawing/2014/main" id="{F4318FE0-9357-EF9A-ED79-906E9B9EED6D}"/>
              </a:ext>
            </a:extLst>
          </p:cNvPr>
          <p:cNvSpPr txBox="1">
            <a:spLocks noChangeArrowheads="1"/>
          </p:cNvSpPr>
          <p:nvPr/>
        </p:nvSpPr>
        <p:spPr bwMode="auto">
          <a:xfrm>
            <a:off x="583611" y="16248858"/>
            <a:ext cx="4549297" cy="548640"/>
          </a:xfrm>
          <a:prstGeom prst="rect">
            <a:avLst/>
          </a:prstGeom>
          <a:solidFill>
            <a:schemeClr val="accent1"/>
          </a:solidFill>
          <a:ln>
            <a:noFill/>
          </a:ln>
          <a:effectLst/>
        </p:spPr>
        <p:txBody>
          <a:bodyPr wrap="square" lIns="91440" tIns="45720" rIns="91440" bIns="4572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ct val="50000"/>
              </a:spcBef>
              <a:buClrTx/>
              <a:buSzTx/>
            </a:pPr>
            <a:r>
              <a:rPr lang="en-US" sz="2400" cap="all" dirty="0">
                <a:solidFill>
                  <a:schemeClr val="bg1"/>
                </a:solidFill>
              </a:rPr>
              <a:t>PHASE 0/I TRIAL PK RESULTS </a:t>
            </a:r>
          </a:p>
        </p:txBody>
      </p:sp>
      <p:graphicFrame>
        <p:nvGraphicFramePr>
          <p:cNvPr id="19" name="Table 18">
            <a:extLst>
              <a:ext uri="{FF2B5EF4-FFF2-40B4-BE49-F238E27FC236}">
                <a16:creationId xmlns:a16="http://schemas.microsoft.com/office/drawing/2014/main" id="{66032611-1B63-6F08-6210-D4ACF3001CA7}"/>
              </a:ext>
            </a:extLst>
          </p:cNvPr>
          <p:cNvGraphicFramePr>
            <a:graphicFrameLocks noGrp="1"/>
          </p:cNvGraphicFramePr>
          <p:nvPr>
            <p:extLst>
              <p:ext uri="{D42A27DB-BD31-4B8C-83A1-F6EECF244321}">
                <p14:modId xmlns:p14="http://schemas.microsoft.com/office/powerpoint/2010/main" val="663470105"/>
              </p:ext>
            </p:extLst>
          </p:nvPr>
        </p:nvGraphicFramePr>
        <p:xfrm>
          <a:off x="596865" y="17056462"/>
          <a:ext cx="4522788" cy="1524000"/>
        </p:xfrm>
        <a:graphic>
          <a:graphicData uri="http://schemas.openxmlformats.org/drawingml/2006/table">
            <a:tbl>
              <a:tblPr firstRow="1" bandRow="1">
                <a:tableStyleId>{5C22544A-7EE6-4342-B048-85BDC9FD1C3A}</a:tableStyleId>
              </a:tblPr>
              <a:tblGrid>
                <a:gridCol w="770255">
                  <a:extLst>
                    <a:ext uri="{9D8B030D-6E8A-4147-A177-3AD203B41FA5}">
                      <a16:colId xmlns:a16="http://schemas.microsoft.com/office/drawing/2014/main" val="2149581808"/>
                    </a:ext>
                  </a:extLst>
                </a:gridCol>
                <a:gridCol w="841693">
                  <a:extLst>
                    <a:ext uri="{9D8B030D-6E8A-4147-A177-3AD203B41FA5}">
                      <a16:colId xmlns:a16="http://schemas.microsoft.com/office/drawing/2014/main" val="1022957747"/>
                    </a:ext>
                  </a:extLst>
                </a:gridCol>
                <a:gridCol w="970280">
                  <a:extLst>
                    <a:ext uri="{9D8B030D-6E8A-4147-A177-3AD203B41FA5}">
                      <a16:colId xmlns:a16="http://schemas.microsoft.com/office/drawing/2014/main" val="2916599547"/>
                    </a:ext>
                  </a:extLst>
                </a:gridCol>
                <a:gridCol w="970280">
                  <a:extLst>
                    <a:ext uri="{9D8B030D-6E8A-4147-A177-3AD203B41FA5}">
                      <a16:colId xmlns:a16="http://schemas.microsoft.com/office/drawing/2014/main" val="2984520022"/>
                    </a:ext>
                  </a:extLst>
                </a:gridCol>
                <a:gridCol w="970280">
                  <a:extLst>
                    <a:ext uri="{9D8B030D-6E8A-4147-A177-3AD203B41FA5}">
                      <a16:colId xmlns:a16="http://schemas.microsoft.com/office/drawing/2014/main" val="2547470174"/>
                    </a:ext>
                  </a:extLst>
                </a:gridCol>
              </a:tblGrid>
              <a:tr h="0">
                <a:tc gridSpan="2">
                  <a:txBody>
                    <a:bodyPr/>
                    <a:lstStyle/>
                    <a:p>
                      <a:pPr algn="ct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mj-lt"/>
                        </a:rPr>
                        <a:t>Patient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tx1"/>
                          </a:solidFill>
                          <a:latin typeface="+mj-lt"/>
                        </a:rPr>
                        <a:t>Patient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tx1"/>
                          </a:solidFill>
                          <a:latin typeface="+mj-lt"/>
                        </a:rPr>
                        <a:t>Patient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03959418"/>
                  </a:ext>
                </a:extLst>
              </a:tr>
              <a:tr h="242051">
                <a:tc gridSpan="2">
                  <a:txBody>
                    <a:bodyPr/>
                    <a:lstStyle/>
                    <a:p>
                      <a:pPr algn="ctr"/>
                      <a:r>
                        <a:rPr lang="en-US" sz="1400" b="0" dirty="0">
                          <a:solidFill>
                            <a:schemeClr val="tx1"/>
                          </a:solidFill>
                          <a:latin typeface="+mj-lt"/>
                        </a:rPr>
                        <a:t>Half-life (</a:t>
                      </a:r>
                      <a:r>
                        <a:rPr lang="en-US" sz="1400" b="0" dirty="0" err="1">
                          <a:solidFill>
                            <a:schemeClr val="tx1"/>
                          </a:solidFill>
                          <a:latin typeface="+mj-lt"/>
                        </a:rPr>
                        <a:t>hr</a:t>
                      </a:r>
                      <a:r>
                        <a:rPr lang="en-US" sz="1400" b="0" dirty="0">
                          <a:solidFill>
                            <a:schemeClr val="tx1"/>
                          </a:solidFill>
                          <a:latin typeface="+mj-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895884"/>
                  </a:ext>
                </a:extLst>
              </a:tr>
              <a:tr h="242051">
                <a:tc gridSpan="2">
                  <a:txBody>
                    <a:bodyPr/>
                    <a:lstStyle/>
                    <a:p>
                      <a:pPr algn="ctr"/>
                      <a:r>
                        <a:rPr lang="en-US" sz="1400" b="0" dirty="0" err="1">
                          <a:solidFill>
                            <a:schemeClr val="tx1"/>
                          </a:solidFill>
                          <a:latin typeface="+mj-lt"/>
                        </a:rPr>
                        <a:t>T</a:t>
                      </a:r>
                      <a:r>
                        <a:rPr lang="en-US" sz="1400" b="0" baseline="-25000" dirty="0" err="1">
                          <a:solidFill>
                            <a:schemeClr val="tx1"/>
                          </a:solidFill>
                          <a:latin typeface="+mj-lt"/>
                        </a:rPr>
                        <a:t>max</a:t>
                      </a:r>
                      <a:r>
                        <a:rPr lang="en-US" sz="1400" b="0" dirty="0">
                          <a:solidFill>
                            <a:schemeClr val="tx1"/>
                          </a:solidFill>
                          <a:latin typeface="+mj-lt"/>
                        </a:rPr>
                        <a:t> (</a:t>
                      </a:r>
                      <a:r>
                        <a:rPr lang="en-US" sz="1400" b="0" dirty="0" err="1">
                          <a:solidFill>
                            <a:schemeClr val="tx1"/>
                          </a:solidFill>
                          <a:latin typeface="+mj-lt"/>
                        </a:rPr>
                        <a:t>hr</a:t>
                      </a:r>
                      <a:r>
                        <a:rPr lang="en-US" sz="1400" b="0" dirty="0">
                          <a:solidFill>
                            <a:schemeClr val="tx1"/>
                          </a:solidFill>
                          <a:latin typeface="+mj-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0373474"/>
                  </a:ext>
                </a:extLst>
              </a:tr>
              <a:tr h="242051">
                <a:tc rowSpan="2">
                  <a:txBody>
                    <a:bodyPr/>
                    <a:lstStyle/>
                    <a:p>
                      <a:pPr algn="ctr"/>
                      <a:r>
                        <a:rPr lang="en-US" sz="1400" b="0" dirty="0" err="1">
                          <a:solidFill>
                            <a:schemeClr val="tx1"/>
                          </a:solidFill>
                        </a:rPr>
                        <a:t>C</a:t>
                      </a:r>
                      <a:r>
                        <a:rPr lang="en-US" sz="1400" b="0" baseline="-25000" dirty="0" err="1">
                          <a:solidFill>
                            <a:schemeClr val="tx1"/>
                          </a:solidFill>
                        </a:rPr>
                        <a:t>max</a:t>
                      </a:r>
                      <a:endParaRPr lang="en-US" sz="1400" b="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(ng/mL)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416612"/>
                  </a:ext>
                </a:extLst>
              </a:tr>
              <a:tr h="242051">
                <a:tc vMerge="1">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a:t>
                      </a:r>
                      <a:r>
                        <a:rPr lang="en-US" sz="1400" b="0" dirty="0" err="1">
                          <a:solidFill>
                            <a:schemeClr val="tx1"/>
                          </a:solidFill>
                          <a:latin typeface="+mj-lt"/>
                          <a:cs typeface="Calibri" panose="020F0502020204030204" pitchFamily="34" charset="0"/>
                        </a:rPr>
                        <a:t>nM</a:t>
                      </a:r>
                      <a:r>
                        <a:rPr lang="en-US" sz="1400" b="0" dirty="0">
                          <a:solidFill>
                            <a:schemeClr val="tx1"/>
                          </a:solidFill>
                          <a:latin typeface="+mj-lt"/>
                          <a:ea typeface="Calibri" panose="020F0502020204030204" pitchFamily="34" charset="0"/>
                          <a:cs typeface="Calibri" panose="020F0502020204030204" pitchFamily="34" charset="0"/>
                        </a:rPr>
                        <a:t>)</a:t>
                      </a:r>
                      <a:endParaRPr lang="en-US" sz="1400" b="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mj-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918536"/>
                  </a:ext>
                </a:extLst>
              </a:tr>
            </a:tbl>
          </a:graphicData>
        </a:graphic>
      </p:graphicFrame>
      <p:sp>
        <p:nvSpPr>
          <p:cNvPr id="20" name="Text Box 577">
            <a:extLst>
              <a:ext uri="{FF2B5EF4-FFF2-40B4-BE49-F238E27FC236}">
                <a16:creationId xmlns:a16="http://schemas.microsoft.com/office/drawing/2014/main" id="{8138C10E-B56B-36FF-F90B-5BA384D8D7AC}"/>
              </a:ext>
            </a:extLst>
          </p:cNvPr>
          <p:cNvSpPr txBox="1">
            <a:spLocks noChangeArrowheads="1"/>
          </p:cNvSpPr>
          <p:nvPr/>
        </p:nvSpPr>
        <p:spPr bwMode="auto">
          <a:xfrm>
            <a:off x="583611" y="18754338"/>
            <a:ext cx="4549297" cy="1831694"/>
          </a:xfrm>
          <a:prstGeom prst="rect">
            <a:avLst/>
          </a:prstGeom>
          <a:noFill/>
          <a:ln>
            <a:noFill/>
          </a:ln>
          <a:effectLst/>
        </p:spPr>
        <p:txBody>
          <a:bodyPr wrap="square" lIns="13716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just">
              <a:spcBef>
                <a:spcPct val="50000"/>
              </a:spcBef>
              <a:buClrTx/>
              <a:buSzTx/>
            </a:pPr>
            <a:r>
              <a:rPr lang="en-US" sz="1400" dirty="0"/>
              <a:t>5 mg WSD0628 was administered as a capsule. Plasma concentrations were measured up to 24 hours post-dose. Half-life was determined using Phoenix WinNonlin version 8.3 (Certara USA, Inc., Princeton, NJ). C</a:t>
            </a:r>
            <a:r>
              <a:rPr lang="en-US" sz="1400" baseline="-25000" dirty="0"/>
              <a:t>max</a:t>
            </a:r>
            <a:r>
              <a:rPr lang="en-US" sz="1400" dirty="0"/>
              <a:t> represents the observed maximum plasma concentration, and </a:t>
            </a:r>
            <a:r>
              <a:rPr lang="en-US" sz="1400" dirty="0" err="1"/>
              <a:t>T</a:t>
            </a:r>
            <a:r>
              <a:rPr lang="en-US" sz="1400" baseline="-25000" dirty="0" err="1"/>
              <a:t>max</a:t>
            </a:r>
            <a:r>
              <a:rPr lang="en-US" sz="1400" dirty="0"/>
              <a:t> indicates the time at which C</a:t>
            </a:r>
            <a:r>
              <a:rPr lang="en-US" sz="1400" baseline="-25000" dirty="0"/>
              <a:t>max</a:t>
            </a:r>
            <a:r>
              <a:rPr lang="en-US" sz="1400" dirty="0"/>
              <a:t> occurs.</a:t>
            </a:r>
          </a:p>
        </p:txBody>
      </p:sp>
      <p:sp>
        <p:nvSpPr>
          <p:cNvPr id="23" name="Text Box 522">
            <a:extLst>
              <a:ext uri="{FF2B5EF4-FFF2-40B4-BE49-F238E27FC236}">
                <a16:creationId xmlns:a16="http://schemas.microsoft.com/office/drawing/2014/main" id="{58E5A9DA-5803-069C-BDA9-FFCEFEBF6801}"/>
              </a:ext>
            </a:extLst>
          </p:cNvPr>
          <p:cNvSpPr txBox="1">
            <a:spLocks noChangeArrowheads="1"/>
          </p:cNvSpPr>
          <p:nvPr/>
        </p:nvSpPr>
        <p:spPr bwMode="auto">
          <a:xfrm>
            <a:off x="5602851" y="16492521"/>
            <a:ext cx="4902334" cy="4180652"/>
          </a:xfrm>
          <a:prstGeom prst="rect">
            <a:avLst/>
          </a:prstGeom>
          <a:noFill/>
          <a:ln>
            <a:noFill/>
          </a:ln>
          <a:effectLst/>
        </p:spPr>
        <p:txBody>
          <a:bodyPr wrap="square" lIns="137160" tIns="91440" rIns="91440" bIns="137160">
            <a:noAutofit/>
          </a:bodyPr>
          <a:lstStyle>
            <a:lvl1pPr marL="114300" indent="-114300" algn="l" defTabSz="457200">
              <a:spcBef>
                <a:spcPct val="0"/>
              </a:spcBef>
              <a:defRPr>
                <a:solidFill>
                  <a:schemeClr val="tx1"/>
                </a:solidFill>
                <a:latin typeface="Arial" charset="0"/>
                <a:cs typeface="Arial" charset="0"/>
              </a:defRPr>
            </a:lvl1pPr>
            <a:lvl2pPr marL="228600" algn="l" defTabSz="457200">
              <a:spcBef>
                <a:spcPct val="0"/>
              </a:spcBef>
              <a:defRPr>
                <a:solidFill>
                  <a:schemeClr val="tx1"/>
                </a:solidFill>
                <a:latin typeface="Arial" charset="0"/>
                <a:cs typeface="Arial" charset="0"/>
              </a:defRPr>
            </a:lvl2pPr>
            <a:lvl3pPr marL="1371600" algn="l" defTabSz="457200">
              <a:spcBef>
                <a:spcPct val="0"/>
              </a:spcBef>
              <a:defRPr>
                <a:solidFill>
                  <a:schemeClr val="tx1"/>
                </a:solidFill>
                <a:latin typeface="Arial" charset="0"/>
                <a:cs typeface="Arial" charset="0"/>
              </a:defRPr>
            </a:lvl3pPr>
            <a:lvl4pPr marL="1485900" algn="l" defTabSz="457200">
              <a:spcBef>
                <a:spcPct val="0"/>
              </a:spcBef>
              <a:defRPr>
                <a:solidFill>
                  <a:schemeClr val="tx1"/>
                </a:solidFill>
                <a:latin typeface="Arial" charset="0"/>
                <a:cs typeface="Arial" charset="0"/>
              </a:defRPr>
            </a:lvl4pPr>
            <a:lvl5pPr algn="l" defTabSz="457200">
              <a:spcBef>
                <a:spcPct val="0"/>
              </a:spcBef>
              <a:defRPr>
                <a:solidFill>
                  <a:schemeClr val="tx1"/>
                </a:solidFill>
                <a:latin typeface="Arial" charset="0"/>
                <a:cs typeface="Arial" charset="0"/>
              </a:defRPr>
            </a:lvl5pPr>
            <a:lvl6pPr defTabSz="457200" fontAlgn="base">
              <a:spcBef>
                <a:spcPct val="0"/>
              </a:spcBef>
              <a:spcAft>
                <a:spcPct val="0"/>
              </a:spcAft>
              <a:defRPr>
                <a:solidFill>
                  <a:schemeClr val="tx1"/>
                </a:solidFill>
                <a:latin typeface="Arial" charset="0"/>
                <a:cs typeface="Arial" charset="0"/>
              </a:defRPr>
            </a:lvl6pPr>
            <a:lvl7pPr defTabSz="457200" fontAlgn="base">
              <a:spcBef>
                <a:spcPct val="0"/>
              </a:spcBef>
              <a:spcAft>
                <a:spcPct val="0"/>
              </a:spcAft>
              <a:defRPr>
                <a:solidFill>
                  <a:schemeClr val="tx1"/>
                </a:solidFill>
                <a:latin typeface="Arial" charset="0"/>
                <a:cs typeface="Arial" charset="0"/>
              </a:defRPr>
            </a:lvl7pPr>
            <a:lvl8pPr defTabSz="457200" fontAlgn="base">
              <a:spcBef>
                <a:spcPct val="0"/>
              </a:spcBef>
              <a:spcAft>
                <a:spcPct val="0"/>
              </a:spcAft>
              <a:defRPr>
                <a:solidFill>
                  <a:schemeClr val="tx1"/>
                </a:solidFill>
                <a:latin typeface="Arial" charset="0"/>
                <a:cs typeface="Arial" charset="0"/>
              </a:defRPr>
            </a:lvl8pPr>
            <a:lvl9pPr defTabSz="457200" fontAlgn="base">
              <a:spcBef>
                <a:spcPct val="0"/>
              </a:spcBef>
              <a:spcAft>
                <a:spcPct val="0"/>
              </a:spcAft>
              <a:defRPr>
                <a:solidFill>
                  <a:schemeClr val="tx1"/>
                </a:solidFill>
                <a:latin typeface="Arial" charset="0"/>
                <a:cs typeface="Arial" charset="0"/>
              </a:defRPr>
            </a:lvl9pPr>
          </a:lstStyle>
          <a:p>
            <a:pPr marL="174625" indent="-169863" algn="just">
              <a:spcBef>
                <a:spcPts val="600"/>
              </a:spcBef>
              <a:spcAft>
                <a:spcPts val="600"/>
              </a:spcAft>
              <a:buClr>
                <a:schemeClr val="tx1"/>
              </a:buClr>
              <a:buSzPct val="100000"/>
              <a:buFontTx/>
              <a:buChar char="•"/>
            </a:pPr>
            <a:r>
              <a:rPr lang="en-US" altLang="ja-JP" sz="1600" dirty="0">
                <a:ea typeface="MS PGothic" pitchFamily="34" charset="-128"/>
              </a:rPr>
              <a:t>WSD0628 is a potent radiosensitizer in p53 mutant brain PDX models at doses as low as 1 mg/kg.</a:t>
            </a:r>
          </a:p>
          <a:p>
            <a:pPr marL="174625" indent="-169863" algn="just">
              <a:spcBef>
                <a:spcPts val="600"/>
              </a:spcBef>
              <a:spcAft>
                <a:spcPts val="600"/>
              </a:spcAft>
              <a:buClr>
                <a:schemeClr val="tx1"/>
              </a:buClr>
              <a:buSzPct val="100000"/>
              <a:buFontTx/>
              <a:buChar char="•"/>
            </a:pPr>
            <a:r>
              <a:rPr lang="en-US" altLang="ja-JP" sz="1600" dirty="0">
                <a:ea typeface="MS PGothic" pitchFamily="34" charset="-128"/>
              </a:rPr>
              <a:t>Further work is needed to understand the differential effects between single and fractionated RT schedules across PDX lines.</a:t>
            </a:r>
          </a:p>
          <a:p>
            <a:pPr marL="174625" indent="-169863" algn="just">
              <a:spcBef>
                <a:spcPts val="600"/>
              </a:spcBef>
              <a:spcAft>
                <a:spcPts val="600"/>
              </a:spcAft>
              <a:buClr>
                <a:schemeClr val="tx1"/>
              </a:buClr>
              <a:buSzPct val="100000"/>
              <a:buFontTx/>
              <a:buChar char="•"/>
            </a:pPr>
            <a:r>
              <a:rPr lang="en-US" altLang="ja-JP" sz="1600" dirty="0">
                <a:ea typeface="MS PGothic" pitchFamily="34" charset="-128"/>
              </a:rPr>
              <a:t>WSD0628 treatment successfully inhibits </a:t>
            </a:r>
            <a:r>
              <a:rPr lang="el-GR" altLang="ja-JP" sz="1600" dirty="0">
                <a:ea typeface="MS PGothic" pitchFamily="34" charset="-128"/>
              </a:rPr>
              <a:t>γ</a:t>
            </a:r>
            <a:r>
              <a:rPr lang="en-US" altLang="ja-JP" sz="1600" dirty="0">
                <a:ea typeface="MS PGothic" pitchFamily="34" charset="-128"/>
              </a:rPr>
              <a:t>H2AX foci formation. </a:t>
            </a:r>
          </a:p>
          <a:p>
            <a:pPr marL="174625" indent="-169863" algn="just">
              <a:spcBef>
                <a:spcPts val="600"/>
              </a:spcBef>
              <a:spcAft>
                <a:spcPts val="600"/>
              </a:spcAft>
              <a:buClr>
                <a:schemeClr val="tx1"/>
              </a:buClr>
              <a:buSzPct val="100000"/>
              <a:buFontTx/>
              <a:buChar char="•"/>
            </a:pPr>
            <a:r>
              <a:rPr lang="en-US" altLang="ja-JP" sz="1600" dirty="0">
                <a:ea typeface="MS PGothic" pitchFamily="34" charset="-128"/>
              </a:rPr>
              <a:t>Development of a PK/efficacy model using PDX data is currently underway to inform the ongoing first-in-human phase 0/I trial at Mayo Clinic for recurrent GBM.</a:t>
            </a:r>
          </a:p>
        </p:txBody>
      </p:sp>
      <p:sp>
        <p:nvSpPr>
          <p:cNvPr id="24" name="Text Box 529">
            <a:extLst>
              <a:ext uri="{FF2B5EF4-FFF2-40B4-BE49-F238E27FC236}">
                <a16:creationId xmlns:a16="http://schemas.microsoft.com/office/drawing/2014/main" id="{51AB4111-521B-B4AB-8447-78F90EFDBCBD}"/>
              </a:ext>
            </a:extLst>
          </p:cNvPr>
          <p:cNvSpPr txBox="1">
            <a:spLocks noChangeArrowheads="1"/>
          </p:cNvSpPr>
          <p:nvPr/>
        </p:nvSpPr>
        <p:spPr bwMode="auto">
          <a:xfrm>
            <a:off x="5634584" y="15768811"/>
            <a:ext cx="4935124" cy="548640"/>
          </a:xfrm>
          <a:prstGeom prst="rect">
            <a:avLst/>
          </a:prstGeom>
          <a:solidFill>
            <a:schemeClr val="accent1"/>
          </a:solidFill>
          <a:ln>
            <a:noFill/>
          </a:ln>
          <a:effectLst/>
        </p:spPr>
        <p:txBody>
          <a:bodyPr wrap="square" lIns="91440" tIns="45720" rIns="91440" bIns="4572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ct val="50000"/>
              </a:spcBef>
              <a:buClrTx/>
              <a:buSzTx/>
            </a:pPr>
            <a:r>
              <a:rPr lang="en-US" sz="2400" cap="all" dirty="0">
                <a:solidFill>
                  <a:schemeClr val="bg1"/>
                </a:solidFill>
              </a:rPr>
              <a:t>conclusions</a:t>
            </a:r>
          </a:p>
        </p:txBody>
      </p:sp>
      <p:sp>
        <p:nvSpPr>
          <p:cNvPr id="26" name="Text Box 529">
            <a:extLst>
              <a:ext uri="{FF2B5EF4-FFF2-40B4-BE49-F238E27FC236}">
                <a16:creationId xmlns:a16="http://schemas.microsoft.com/office/drawing/2014/main" id="{142303F3-6A8B-5A90-EC76-A119CF228C59}"/>
              </a:ext>
            </a:extLst>
          </p:cNvPr>
          <p:cNvSpPr txBox="1">
            <a:spLocks noChangeArrowheads="1"/>
          </p:cNvSpPr>
          <p:nvPr/>
        </p:nvSpPr>
        <p:spPr bwMode="auto">
          <a:xfrm>
            <a:off x="10727669" y="15768811"/>
            <a:ext cx="4843921" cy="548640"/>
          </a:xfrm>
          <a:prstGeom prst="rect">
            <a:avLst/>
          </a:prstGeom>
          <a:solidFill>
            <a:schemeClr val="accent1"/>
          </a:solidFill>
          <a:ln>
            <a:noFill/>
          </a:ln>
          <a:effectLst/>
        </p:spPr>
        <p:txBody>
          <a:bodyPr wrap="square" lIns="91440" tIns="45720" rIns="91440" bIns="45720" anchor="ctr" anchorCtr="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ctr">
              <a:spcBef>
                <a:spcPct val="50000"/>
              </a:spcBef>
              <a:buClrTx/>
              <a:buSzTx/>
            </a:pPr>
            <a:r>
              <a:rPr lang="en-US" sz="2400" cap="all" dirty="0">
                <a:solidFill>
                  <a:schemeClr val="bg1"/>
                </a:solidFill>
              </a:rPr>
              <a:t>Funding</a:t>
            </a:r>
          </a:p>
        </p:txBody>
      </p:sp>
      <p:sp>
        <p:nvSpPr>
          <p:cNvPr id="27" name="Text Box 577">
            <a:extLst>
              <a:ext uri="{FF2B5EF4-FFF2-40B4-BE49-F238E27FC236}">
                <a16:creationId xmlns:a16="http://schemas.microsoft.com/office/drawing/2014/main" id="{B5F28B59-DB74-CC39-67C0-F62DA129D42F}"/>
              </a:ext>
            </a:extLst>
          </p:cNvPr>
          <p:cNvSpPr txBox="1">
            <a:spLocks noChangeArrowheads="1"/>
          </p:cNvSpPr>
          <p:nvPr/>
        </p:nvSpPr>
        <p:spPr bwMode="auto">
          <a:xfrm>
            <a:off x="10741312" y="16420728"/>
            <a:ext cx="4816634" cy="738664"/>
          </a:xfrm>
          <a:prstGeom prst="rect">
            <a:avLst/>
          </a:prstGeom>
          <a:noFill/>
          <a:ln>
            <a:noFill/>
          </a:ln>
          <a:effectLst/>
        </p:spPr>
        <p:txBody>
          <a:bodyPr wrap="square" lIns="137160">
            <a:noAutofit/>
          </a:bodyPr>
          <a:lstStyle>
            <a:lvl1pPr algn="l" defTabSz="2638425">
              <a:spcBef>
                <a:spcPct val="0"/>
              </a:spcBef>
              <a:defRPr>
                <a:solidFill>
                  <a:schemeClr val="tx1"/>
                </a:solidFill>
                <a:latin typeface="Arial" charset="0"/>
                <a:cs typeface="Arial" charset="0"/>
              </a:defRPr>
            </a:lvl1pPr>
            <a:lvl2pPr algn="l" defTabSz="2638425">
              <a:spcBef>
                <a:spcPct val="0"/>
              </a:spcBef>
              <a:defRPr>
                <a:solidFill>
                  <a:schemeClr val="tx1"/>
                </a:solidFill>
                <a:latin typeface="Arial" charset="0"/>
                <a:cs typeface="Arial" charset="0"/>
              </a:defRPr>
            </a:lvl2pPr>
            <a:lvl3pPr algn="l" defTabSz="2638425">
              <a:spcBef>
                <a:spcPct val="0"/>
              </a:spcBef>
              <a:defRPr>
                <a:solidFill>
                  <a:schemeClr val="tx1"/>
                </a:solidFill>
                <a:latin typeface="Arial" charset="0"/>
                <a:cs typeface="Arial" charset="0"/>
              </a:defRPr>
            </a:lvl3pPr>
            <a:lvl4pPr algn="l" defTabSz="2638425">
              <a:spcBef>
                <a:spcPct val="0"/>
              </a:spcBef>
              <a:defRPr>
                <a:solidFill>
                  <a:schemeClr val="tx1"/>
                </a:solidFill>
                <a:latin typeface="Arial" charset="0"/>
                <a:cs typeface="Arial" charset="0"/>
              </a:defRPr>
            </a:lvl4pPr>
            <a:lvl5pPr algn="l" defTabSz="2638425">
              <a:spcBef>
                <a:spcPct val="0"/>
              </a:spcBef>
              <a:defRPr>
                <a:solidFill>
                  <a:schemeClr val="tx1"/>
                </a:solidFill>
                <a:latin typeface="Arial" charset="0"/>
                <a:cs typeface="Arial" charset="0"/>
              </a:defRPr>
            </a:lvl5pPr>
            <a:lvl6pPr defTabSz="2638425" fontAlgn="base">
              <a:spcBef>
                <a:spcPct val="0"/>
              </a:spcBef>
              <a:spcAft>
                <a:spcPct val="0"/>
              </a:spcAft>
              <a:defRPr>
                <a:solidFill>
                  <a:schemeClr val="tx1"/>
                </a:solidFill>
                <a:latin typeface="Arial" charset="0"/>
                <a:cs typeface="Arial" charset="0"/>
              </a:defRPr>
            </a:lvl6pPr>
            <a:lvl7pPr defTabSz="2638425" fontAlgn="base">
              <a:spcBef>
                <a:spcPct val="0"/>
              </a:spcBef>
              <a:spcAft>
                <a:spcPct val="0"/>
              </a:spcAft>
              <a:defRPr>
                <a:solidFill>
                  <a:schemeClr val="tx1"/>
                </a:solidFill>
                <a:latin typeface="Arial" charset="0"/>
                <a:cs typeface="Arial" charset="0"/>
              </a:defRPr>
            </a:lvl7pPr>
            <a:lvl8pPr defTabSz="2638425" fontAlgn="base">
              <a:spcBef>
                <a:spcPct val="0"/>
              </a:spcBef>
              <a:spcAft>
                <a:spcPct val="0"/>
              </a:spcAft>
              <a:defRPr>
                <a:solidFill>
                  <a:schemeClr val="tx1"/>
                </a:solidFill>
                <a:latin typeface="Arial" charset="0"/>
                <a:cs typeface="Arial" charset="0"/>
              </a:defRPr>
            </a:lvl8pPr>
            <a:lvl9pPr defTabSz="2638425" fontAlgn="base">
              <a:spcBef>
                <a:spcPct val="0"/>
              </a:spcBef>
              <a:spcAft>
                <a:spcPct val="0"/>
              </a:spcAft>
              <a:defRPr>
                <a:solidFill>
                  <a:schemeClr val="tx1"/>
                </a:solidFill>
                <a:latin typeface="Arial" charset="0"/>
                <a:cs typeface="Arial" charset="0"/>
              </a:defRPr>
            </a:lvl9pPr>
          </a:lstStyle>
          <a:p>
            <a:pPr algn="just">
              <a:spcBef>
                <a:spcPct val="50000"/>
              </a:spcBef>
              <a:buClrTx/>
              <a:buSzTx/>
            </a:pPr>
            <a:r>
              <a:rPr lang="en-US" sz="1400" dirty="0">
                <a:latin typeface="+mj-lt"/>
              </a:rPr>
              <a:t>This work was funded by the Mayo Clinic, National Brain Tumor Society, and the U.S. Food and Drug Administration (</a:t>
            </a:r>
            <a:r>
              <a:rPr lang="en-US" sz="1400" b="0" i="0" dirty="0">
                <a:solidFill>
                  <a:srgbClr val="000000"/>
                </a:solidFill>
                <a:effectLst/>
                <a:highlight>
                  <a:srgbClr val="FFFFFF"/>
                </a:highlight>
                <a:latin typeface="+mj-lt"/>
              </a:rPr>
              <a:t>FD07842)</a:t>
            </a:r>
            <a:r>
              <a:rPr lang="en-US" sz="1400" dirty="0">
                <a:latin typeface="+mj-lt"/>
              </a:rPr>
              <a:t>.</a:t>
            </a:r>
            <a:endParaRPr lang="en-US" sz="1400" dirty="0">
              <a:highlight>
                <a:srgbClr val="FFFF00"/>
              </a:highlight>
              <a:latin typeface="+mj-lt"/>
            </a:endParaRPr>
          </a:p>
        </p:txBody>
      </p:sp>
      <p:grpSp>
        <p:nvGrpSpPr>
          <p:cNvPr id="34" name="Group 33">
            <a:extLst>
              <a:ext uri="{FF2B5EF4-FFF2-40B4-BE49-F238E27FC236}">
                <a16:creationId xmlns:a16="http://schemas.microsoft.com/office/drawing/2014/main" id="{DA0E5E80-718F-C3F2-7279-3D63CB1112A6}"/>
              </a:ext>
            </a:extLst>
          </p:cNvPr>
          <p:cNvGrpSpPr/>
          <p:nvPr/>
        </p:nvGrpSpPr>
        <p:grpSpPr>
          <a:xfrm>
            <a:off x="11277576" y="17655035"/>
            <a:ext cx="2664511" cy="1511208"/>
            <a:chOff x="10636154" y="17111244"/>
            <a:chExt cx="2664511" cy="1511208"/>
          </a:xfrm>
        </p:grpSpPr>
        <p:pic>
          <p:nvPicPr>
            <p:cNvPr id="28" name="Picture 27">
              <a:extLst>
                <a:ext uri="{FF2B5EF4-FFF2-40B4-BE49-F238E27FC236}">
                  <a16:creationId xmlns:a16="http://schemas.microsoft.com/office/drawing/2014/main" id="{4D1FCD7C-8E0A-7AE7-555F-AF9DC89E586F}"/>
                </a:ext>
              </a:extLst>
            </p:cNvPr>
            <p:cNvPicPr>
              <a:picLocks noChangeAspect="1"/>
            </p:cNvPicPr>
            <p:nvPr/>
          </p:nvPicPr>
          <p:blipFill>
            <a:blip r:embed="rId6"/>
            <a:stretch>
              <a:fillRect/>
            </a:stretch>
          </p:blipFill>
          <p:spPr>
            <a:xfrm>
              <a:off x="10636154" y="17111244"/>
              <a:ext cx="1499803" cy="1511208"/>
            </a:xfrm>
            <a:prstGeom prst="rect">
              <a:avLst/>
            </a:prstGeom>
          </p:spPr>
        </p:pic>
        <p:sp>
          <p:nvSpPr>
            <p:cNvPr id="30" name="TextBox 29">
              <a:extLst>
                <a:ext uri="{FF2B5EF4-FFF2-40B4-BE49-F238E27FC236}">
                  <a16:creationId xmlns:a16="http://schemas.microsoft.com/office/drawing/2014/main" id="{66D5DEDE-2FE5-E50D-C250-5013EC724575}"/>
                </a:ext>
              </a:extLst>
            </p:cNvPr>
            <p:cNvSpPr txBox="1"/>
            <p:nvPr/>
          </p:nvSpPr>
          <p:spPr>
            <a:xfrm>
              <a:off x="11926979" y="17529156"/>
              <a:ext cx="1373686" cy="738664"/>
            </a:xfrm>
            <a:prstGeom prst="rect">
              <a:avLst/>
            </a:prstGeom>
            <a:noFill/>
          </p:spPr>
          <p:txBody>
            <a:bodyPr wrap="square" rtlCol="0">
              <a:spAutoFit/>
            </a:bodyPr>
            <a:lstStyle/>
            <a:p>
              <a:r>
                <a:rPr lang="en-US" sz="1400" i="1" dirty="0">
                  <a:solidFill>
                    <a:schemeClr val="tx1"/>
                  </a:solidFill>
                </a:rPr>
                <a:t>Learn more about our models!</a:t>
              </a:r>
            </a:p>
          </p:txBody>
        </p:sp>
      </p:grpSp>
      <p:sp>
        <p:nvSpPr>
          <p:cNvPr id="32" name="TextBox 31">
            <a:extLst>
              <a:ext uri="{FF2B5EF4-FFF2-40B4-BE49-F238E27FC236}">
                <a16:creationId xmlns:a16="http://schemas.microsoft.com/office/drawing/2014/main" id="{F970CAA7-057A-B46B-169C-4C253E7C2D5B}"/>
              </a:ext>
            </a:extLst>
          </p:cNvPr>
          <p:cNvSpPr txBox="1"/>
          <p:nvPr/>
        </p:nvSpPr>
        <p:spPr>
          <a:xfrm>
            <a:off x="12804853" y="19882134"/>
            <a:ext cx="1137234" cy="307777"/>
          </a:xfrm>
          <a:prstGeom prst="rect">
            <a:avLst/>
          </a:prstGeom>
          <a:noFill/>
        </p:spPr>
        <p:txBody>
          <a:bodyPr wrap="square" rtlCol="0">
            <a:spAutoFit/>
          </a:bodyPr>
          <a:lstStyle/>
          <a:p>
            <a:r>
              <a:rPr lang="en-US" sz="1400" i="1" dirty="0">
                <a:solidFill>
                  <a:schemeClr val="tx1"/>
                </a:solidFill>
              </a:rPr>
              <a:t>Poster copy</a:t>
            </a:r>
          </a:p>
        </p:txBody>
      </p:sp>
      <p:pic>
        <p:nvPicPr>
          <p:cNvPr id="6" name="Picture 5" descr="A black screen with colorful lines&#10;&#10;Description automatically generated">
            <a:extLst>
              <a:ext uri="{FF2B5EF4-FFF2-40B4-BE49-F238E27FC236}">
                <a16:creationId xmlns:a16="http://schemas.microsoft.com/office/drawing/2014/main" id="{65AF2227-6054-F9D5-72B4-288CB462F1AC}"/>
              </a:ext>
            </a:extLst>
          </p:cNvPr>
          <p:cNvPicPr>
            <a:picLocks noChangeAspect="1"/>
          </p:cNvPicPr>
          <p:nvPr/>
        </p:nvPicPr>
        <p:blipFill rotWithShape="1">
          <a:blip r:embed="rId7"/>
          <a:srcRect l="61520" b="82454"/>
          <a:stretch/>
        </p:blipFill>
        <p:spPr>
          <a:xfrm>
            <a:off x="6081175" y="6372946"/>
            <a:ext cx="9047247" cy="2500245"/>
          </a:xfrm>
          <a:prstGeom prst="rect">
            <a:avLst/>
          </a:prstGeom>
        </p:spPr>
      </p:pic>
    </p:spTree>
    <p:custDataLst>
      <p:custData r:id="rId1"/>
      <p:custData r:id="rId2"/>
    </p:custDataLst>
  </p:cSld>
  <p:clrMapOvr>
    <a:masterClrMapping/>
  </p:clrMapOvr>
</p:sld>
</file>

<file path=ppt/theme/theme1.xml><?xml version="1.0" encoding="utf-8"?>
<a:theme xmlns:a="http://schemas.openxmlformats.org/drawingml/2006/main" name="Custom Design">
  <a:themeElements>
    <a:clrScheme name="2023 Scientific Poster templates (3-14-2023)">
      <a:dk1>
        <a:srgbClr val="FFFFFF"/>
      </a:dk1>
      <a:lt1>
        <a:srgbClr val="000000"/>
      </a:lt1>
      <a:dk2>
        <a:srgbClr val="E6E6E6"/>
      </a:dk2>
      <a:lt2>
        <a:srgbClr val="0057B8"/>
      </a:lt2>
      <a:accent1>
        <a:srgbClr val="0057B8"/>
      </a:accent1>
      <a:accent2>
        <a:srgbClr val="009CDE"/>
      </a:accent2>
      <a:accent3>
        <a:srgbClr val="FFC845"/>
      </a:accent3>
      <a:accent4>
        <a:srgbClr val="009F4D"/>
      </a:accent4>
      <a:accent5>
        <a:srgbClr val="8246AF"/>
      </a:accent5>
      <a:accent6>
        <a:srgbClr val="E4002B"/>
      </a:accent6>
      <a:hlink>
        <a:srgbClr val="009CDE"/>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ts 4x4 (printed size 35w x 48h)_11-29-2023.potx" id="{67EAF7D8-4309-4C83-8B3F-08AB31CEFFA2}" vid="{4E09BBE6-574C-419B-A969-A6168ACC9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TemplateConfiguration><![CDATA[{"elementsMetadata":[],"transformationConfigurations":[],"templateName":"MC_Poster_Vertical_Fits 4x4 (printed size 35w x 48h)","templateDescription":"","enableDocumentContentUpdater":false,"version":"2.0"}]]></TemplafyTemplateConfiguration>
</file>

<file path=customXml/item2.xml><?xml version="1.0" encoding="utf-8"?>
<TemplafyFormConfiguration><![CDATA[{"formFields":[],"formDataEntries":[]}]]></TemplafyFormConfiguration>
</file>

<file path=customXml/item3.xml><?xml version="1.0" encoding="utf-8"?>
<TemplafySlideTemplateConfiguration><![CDATA[{"slideVersion":1,"isValidatorEnabled":false,"isLocked":false,"elementsMetadata":[],"slideId":"862148560170516481","enableDocumentContentUpdater":false,"version":"2.0"}]]></TemplafySlideTemplateConfiguration>
</file>

<file path=customXml/item4.xml><?xml version="1.0" encoding="utf-8"?>
<TemplafySlideFormConfiguration><![CDATA[{"formFields":[],"formDataEntries":[]}]]></TemplafySlideFormConfiguration>
</file>

<file path=customXml/itemProps1.xml><?xml version="1.0" encoding="utf-8"?>
<ds:datastoreItem xmlns:ds="http://schemas.openxmlformats.org/officeDocument/2006/customXml" ds:itemID="{38A557C2-D8B0-41EF-9B05-5D46A740B030}">
  <ds:schemaRefs/>
</ds:datastoreItem>
</file>

<file path=customXml/itemProps2.xml><?xml version="1.0" encoding="utf-8"?>
<ds:datastoreItem xmlns:ds="http://schemas.openxmlformats.org/officeDocument/2006/customXml" ds:itemID="{25F77272-B4F3-498C-8BFE-5943213D31A4}">
  <ds:schemaRefs/>
</ds:datastoreItem>
</file>

<file path=customXml/itemProps3.xml><?xml version="1.0" encoding="utf-8"?>
<ds:datastoreItem xmlns:ds="http://schemas.openxmlformats.org/officeDocument/2006/customXml" ds:itemID="{C9D48E33-2E36-4FD3-B967-43AD9FFC0F92}">
  <ds:schemaRefs/>
</ds:datastoreItem>
</file>

<file path=customXml/itemProps4.xml><?xml version="1.0" encoding="utf-8"?>
<ds:datastoreItem xmlns:ds="http://schemas.openxmlformats.org/officeDocument/2006/customXml" ds:itemID="{2F0A0199-E3CE-49C4-B2D3-9022A6BFF48A}">
  <ds:schemaRefs/>
</ds:datastoreItem>
</file>

<file path=docMetadata/LabelInfo.xml><?xml version="1.0" encoding="utf-8"?>
<clbl:labelList xmlns:clbl="http://schemas.microsoft.com/office/2020/mipLabelMetadata">
  <clbl:label id="{11372f5f-8e19-4efb-8afe-8eac20a980c4}" enabled="1" method="Standard" siteId="{a25fff9c-3f63-4fb2-9a8a-d9bdd0321f9a}" contentBits="0" removed="0"/>
</clbl:labelList>
</file>

<file path=docProps/app.xml><?xml version="1.0" encoding="utf-8"?>
<Properties xmlns="http://schemas.openxmlformats.org/officeDocument/2006/extended-properties" xmlns:vt="http://schemas.openxmlformats.org/officeDocument/2006/docPropsVTypes">
  <Template/>
  <TotalTime>1777</TotalTime>
  <Words>1117</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Symbol</vt:lpstr>
      <vt:lpstr>Wingdings</vt:lpstr>
      <vt:lpstr>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Nielsen, Julie M.</dc:creator>
  <dc:description>v2.1</dc:description>
  <cp:lastModifiedBy>Burgenske, Dani M., Ph.D.</cp:lastModifiedBy>
  <cp:revision>94</cp:revision>
  <dcterms:created xsi:type="dcterms:W3CDTF">2024-10-07T21:30:37Z</dcterms:created>
  <dcterms:modified xsi:type="dcterms:W3CDTF">2024-10-08T15:47:19Z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2024-03-07T15:48:22</vt:lpwstr>
  </property>
  <property fmtid="{D5CDD505-2E9C-101B-9397-08002B2CF9AE}" pid="3" name="TemplafyTenantId">
    <vt:lpwstr>mcbrandtemplates</vt:lpwstr>
  </property>
  <property fmtid="{D5CDD505-2E9C-101B-9397-08002B2CF9AE}" pid="4" name="TemplafyTemplateId">
    <vt:lpwstr>862148550781829530</vt:lpwstr>
  </property>
  <property fmtid="{D5CDD505-2E9C-101B-9397-08002B2CF9AE}" pid="5" name="TemplafyUserProfileId">
    <vt:lpwstr>637553888470157736</vt:lpwstr>
  </property>
  <property fmtid="{D5CDD505-2E9C-101B-9397-08002B2CF9AE}" pid="6" name="TemplafyFromBlank">
    <vt:bool>false</vt:bool>
  </property>
</Properties>
</file>